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7" r:id="rId2"/>
    <p:sldId id="308" r:id="rId3"/>
    <p:sldId id="309" r:id="rId4"/>
    <p:sldId id="310" r:id="rId5"/>
    <p:sldId id="311" r:id="rId6"/>
    <p:sldId id="323" r:id="rId7"/>
    <p:sldId id="312" r:id="rId8"/>
    <p:sldId id="313" r:id="rId9"/>
    <p:sldId id="314" r:id="rId10"/>
    <p:sldId id="315" r:id="rId11"/>
    <p:sldId id="316" r:id="rId12"/>
    <p:sldId id="277" r:id="rId13"/>
    <p:sldId id="280" r:id="rId14"/>
    <p:sldId id="304" r:id="rId15"/>
    <p:sldId id="287" r:id="rId16"/>
    <p:sldId id="317" r:id="rId17"/>
    <p:sldId id="318" r:id="rId18"/>
    <p:sldId id="324" r:id="rId19"/>
    <p:sldId id="327" r:id="rId20"/>
    <p:sldId id="328" r:id="rId21"/>
    <p:sldId id="329" r:id="rId22"/>
    <p:sldId id="330" r:id="rId23"/>
    <p:sldId id="326" r:id="rId24"/>
    <p:sldId id="348" r:id="rId25"/>
    <p:sldId id="349" r:id="rId26"/>
    <p:sldId id="350" r:id="rId27"/>
    <p:sldId id="307" r:id="rId28"/>
    <p:sldId id="331" r:id="rId29"/>
    <p:sldId id="335" r:id="rId30"/>
    <p:sldId id="336" r:id="rId31"/>
    <p:sldId id="337" r:id="rId32"/>
    <p:sldId id="338" r:id="rId33"/>
    <p:sldId id="345" r:id="rId34"/>
    <p:sldId id="351" r:id="rId35"/>
    <p:sldId id="352" r:id="rId36"/>
    <p:sldId id="332" r:id="rId37"/>
    <p:sldId id="325" r:id="rId38"/>
    <p:sldId id="292" r:id="rId3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477" autoAdjust="0"/>
  </p:normalViewPr>
  <p:slideViewPr>
    <p:cSldViewPr>
      <p:cViewPr>
        <p:scale>
          <a:sx n="69" d="100"/>
          <a:sy n="69" d="100"/>
        </p:scale>
        <p:origin x="-108" y="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1" d="100"/>
        <a:sy n="71" d="100"/>
      </p:scale>
      <p:origin x="0" y="25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AA507-4B9D-4698-B70D-713A6948AC99}" type="datetimeFigureOut">
              <a:rPr lang="es-CO" smtClean="0"/>
              <a:t>03/12/2014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A88BF-EC33-48A2-8BD4-8C08DEB1BB6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4895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A88BF-EC33-48A2-8BD4-8C08DEB1BB6C}" type="slidenum">
              <a:rPr lang="es-CO" smtClean="0"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318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A995D-C59F-419C-A0AA-CF3E31F5512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6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5DD51-9B5B-4D20-8039-2C17A45D36D6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382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FD086-AC83-4434-BC42-0EE395C4BFFD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160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08ED4-C031-476E-A187-F99F001C623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7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6C8D5-2AFE-4FC5-B738-45C8CC27131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86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8A014-CC6B-4BA6-89AA-1B69896AB815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5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4B8EF-208A-4C96-912E-C855107D7DF6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00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4AEB0-73E4-421F-BCA5-AED28F68881B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4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0739-AA9D-40CA-9954-75495692656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36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29926-ADED-432D-A50C-72E7CD4A7536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7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C8EFF-2F59-4412-B083-8B674E7E0133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76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12395-5E28-4F96-BD00-25A069E37A0E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0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50000">
              <a:schemeClr val="bg1"/>
            </a:gs>
            <a:gs pos="100000">
              <a:srgbClr val="0066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66274A-28AE-4256-8AAA-4288508C8642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61082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¿ Es posible humanizar la gestión de las instituciones de salud hoy?</a:t>
            </a:r>
            <a:endParaRPr lang="es-ES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608" y="4653136"/>
            <a:ext cx="6400800" cy="1752600"/>
          </a:xfrm>
        </p:spPr>
        <p:txBody>
          <a:bodyPr/>
          <a:lstStyle/>
          <a:p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Diego Correa Sánchez</a:t>
            </a:r>
          </a:p>
          <a:p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Pontificia Universidad Javeriana Cali</a:t>
            </a:r>
          </a:p>
          <a:p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Hospital Universitario del Valle</a:t>
            </a:r>
          </a:p>
        </p:txBody>
      </p:sp>
      <p:pic>
        <p:nvPicPr>
          <p:cNvPr id="2054" name="Picture 6" descr="http://www.mienfermeraperu.com/uploads/4/5/3/7/4537905/9281028.jpg?32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2267744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17463"/>
            <a:ext cx="2429619" cy="1801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3627" y="17463"/>
            <a:ext cx="2070373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0"/>
            <a:ext cx="2376264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508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4032448"/>
          </a:xfrm>
        </p:spPr>
        <p:txBody>
          <a:bodyPr/>
          <a:lstStyle/>
          <a:p>
            <a:r>
              <a:rPr lang="es-ES_tradnl" dirty="0" smtClean="0">
                <a:solidFill>
                  <a:srgbClr val="FEF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 Para mí, los regaños en publico delante de los pacientes y familiares, lo hacen sentir a uno avergonzado. Es como si el docente quisiera ponerlo a uno en ridículo”</a:t>
            </a:r>
            <a:br>
              <a:rPr lang="es-ES_tradnl" dirty="0" smtClean="0">
                <a:solidFill>
                  <a:srgbClr val="FEF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s-ES_tradnl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s-ES_tradnl" sz="1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Andrés, Residente, 29  años</a:t>
            </a:r>
            <a:endParaRPr lang="es-CO" sz="1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0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472608"/>
          </a:xfrm>
        </p:spPr>
        <p:txBody>
          <a:bodyPr/>
          <a:lstStyle/>
          <a:p>
            <a:r>
              <a:rPr lang="es-ES_tradnl" sz="3600" dirty="0" smtClean="0">
                <a:solidFill>
                  <a:srgbClr val="FEF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 Abusar de uno en el trabajo, sin considerar que uno tiene derecho al descanso. Le toca a uno reventarse y quedarse hasta la noche para entregar algo urgente. Mi jefe tiene todo el día para pedirme algo y solo a las 5:00 PM que ve que voy a salir se acuerda de lo urgente. Soy madre de dos adolescentes y a veces llego a mi casa a las 9:00 de la noche ”</a:t>
            </a:r>
            <a:br>
              <a:rPr lang="es-ES_tradnl" sz="3600" dirty="0" smtClean="0">
                <a:solidFill>
                  <a:srgbClr val="FEF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s-ES_tradnl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s-ES_tradnl" sz="1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Lucia, secretaria, 30 años</a:t>
            </a:r>
            <a:endParaRPr lang="es-CO" sz="1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0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Plan de la presentación</a:t>
            </a:r>
            <a:endParaRPr lang="es-CO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algn="just"/>
            <a:r>
              <a:rPr lang="es-ES_tradn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Antecedentes</a:t>
            </a:r>
          </a:p>
          <a:p>
            <a:pPr algn="just"/>
            <a:endParaRPr lang="es-ES_tradnl" sz="36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realidad hoy</a:t>
            </a:r>
          </a:p>
          <a:p>
            <a:pPr algn="just"/>
            <a:endParaRPr lang="es-ES_tradnl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Retos del futuro</a:t>
            </a:r>
          </a:p>
          <a:p>
            <a:pPr algn="just"/>
            <a:endParaRPr lang="es-ES_tradnl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97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3600400"/>
          </a:xfrm>
        </p:spPr>
        <p:txBody>
          <a:bodyPr/>
          <a:lstStyle/>
          <a:p>
            <a:r>
              <a:rPr lang="es-ES_tradnl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Antecedentes Movimiento Nacional de Humanización en </a:t>
            </a:r>
            <a:r>
              <a:rPr lang="es-ES_tradnl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Salud</a:t>
            </a:r>
            <a:r>
              <a:rPr lang="es-ES_tradnl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s-ES_tradnl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s-CO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36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1115616" y="2590800"/>
            <a:ext cx="5589984" cy="990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MX" sz="2000" dirty="0">
                <a:solidFill>
                  <a:srgbClr val="3405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de la realidad del contexto de salud       </a:t>
            </a:r>
          </a:p>
          <a:p>
            <a:pPr algn="ctr">
              <a:defRPr/>
            </a:pPr>
            <a:r>
              <a:rPr lang="es-MX" sz="2000" dirty="0">
                <a:solidFill>
                  <a:srgbClr val="3405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Reestructuración de contenidos y metodologías </a:t>
            </a:r>
            <a:endParaRPr lang="es-ES" sz="2000" dirty="0">
              <a:solidFill>
                <a:srgbClr val="3405D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1115616" y="4038600"/>
            <a:ext cx="4738290" cy="990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s-MX" sz="2000" dirty="0" smtClean="0">
                <a:solidFill>
                  <a:srgbClr val="3405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de Profesionales </a:t>
            </a:r>
          </a:p>
          <a:p>
            <a:pPr>
              <a:defRPr/>
            </a:pPr>
            <a:r>
              <a:rPr lang="es-MX" sz="2000" dirty="0" smtClean="0">
                <a:solidFill>
                  <a:srgbClr val="3405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Estructuración </a:t>
            </a:r>
            <a:r>
              <a:rPr lang="es-MX" sz="2000" dirty="0">
                <a:solidFill>
                  <a:srgbClr val="3405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 equipos Regionales </a:t>
            </a:r>
          </a:p>
          <a:p>
            <a:pPr>
              <a:defRPr/>
            </a:pPr>
            <a:r>
              <a:rPr lang="es-MX" sz="2000" dirty="0">
                <a:solidFill>
                  <a:srgbClr val="3405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Conformación del Equipo Nacional</a:t>
            </a:r>
            <a:r>
              <a:rPr lang="es-MX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179512" y="5661025"/>
            <a:ext cx="4697288" cy="914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MX" sz="2000" dirty="0">
                <a:solidFill>
                  <a:srgbClr val="3405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Aproximación teórica                                 </a:t>
            </a:r>
          </a:p>
          <a:p>
            <a:pPr algn="ctr">
              <a:defRPr/>
            </a:pPr>
            <a:r>
              <a:rPr lang="es-MX" sz="2000" dirty="0">
                <a:solidFill>
                  <a:srgbClr val="3405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de principios y filosofía            </a:t>
            </a:r>
          </a:p>
          <a:p>
            <a:pPr algn="ctr">
              <a:defRPr/>
            </a:pPr>
            <a:r>
              <a:rPr lang="es-MX" sz="2000" dirty="0">
                <a:solidFill>
                  <a:srgbClr val="3405D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Identificación de lideres potenciales</a:t>
            </a:r>
            <a:r>
              <a:rPr lang="es-MX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endParaRPr lang="es-E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3062" name="AutoShape 6"/>
          <p:cNvCxnSpPr>
            <a:cxnSpLocks noChangeShapeType="1"/>
            <a:stCxn id="173061" idx="3"/>
          </p:cNvCxnSpPr>
          <p:nvPr/>
        </p:nvCxnSpPr>
        <p:spPr bwMode="auto">
          <a:xfrm flipV="1">
            <a:off x="4876800" y="5029201"/>
            <a:ext cx="775320" cy="1089024"/>
          </a:xfrm>
          <a:prstGeom prst="bentConnector2">
            <a:avLst/>
          </a:prstGeom>
          <a:noFill/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063" name="AutoShape 7"/>
          <p:cNvCxnSpPr>
            <a:cxnSpLocks noChangeShapeType="1"/>
            <a:stCxn id="173060" idx="1"/>
            <a:endCxn id="173059" idx="1"/>
          </p:cNvCxnSpPr>
          <p:nvPr/>
        </p:nvCxnSpPr>
        <p:spPr bwMode="auto">
          <a:xfrm rot="10800000">
            <a:off x="1115616" y="3086100"/>
            <a:ext cx="12700" cy="1447800"/>
          </a:xfrm>
          <a:prstGeom prst="bentConnector3">
            <a:avLst>
              <a:gd name="adj1" fmla="val 1800000"/>
            </a:avLst>
          </a:prstGeom>
          <a:noFill/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3065" name="Text Box 9"/>
          <p:cNvSpPr txBox="1">
            <a:spLocks noChangeArrowheads="1"/>
          </p:cNvSpPr>
          <p:nvPr/>
        </p:nvSpPr>
        <p:spPr bwMode="auto">
          <a:xfrm>
            <a:off x="5867400" y="5851525"/>
            <a:ext cx="28194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MX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12  Congresos Nacionales</a:t>
            </a:r>
          </a:p>
          <a:p>
            <a:pPr eaLnBrk="1" hangingPunct="1">
              <a:defRPr/>
            </a:pPr>
            <a:endParaRPr lang="es-MX" sz="2000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es-ES" sz="20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73066" name="Text Box 10"/>
          <p:cNvSpPr txBox="1">
            <a:spLocks noChangeArrowheads="1"/>
          </p:cNvSpPr>
          <p:nvPr/>
        </p:nvSpPr>
        <p:spPr bwMode="auto">
          <a:xfrm>
            <a:off x="5933473" y="4185806"/>
            <a:ext cx="32004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s-MX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Meses intensivos de formación</a:t>
            </a:r>
          </a:p>
          <a:p>
            <a:pPr>
              <a:defRPr/>
            </a:pPr>
            <a:r>
              <a:rPr lang="es-MX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Semanas intensivas</a:t>
            </a:r>
          </a:p>
          <a:p>
            <a:pPr>
              <a:defRPr/>
            </a:pPr>
            <a:r>
              <a:rPr lang="es-MX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Seminarios nivel I y II</a:t>
            </a:r>
            <a:endParaRPr lang="es-ES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6705600" y="2765425"/>
            <a:ext cx="243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Mesas de trabajo del Equipo Nacional</a:t>
            </a:r>
            <a:endParaRPr lang="es-ES" sz="1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1249363"/>
            <a:ext cx="2519363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Proyecto:</a:t>
            </a:r>
          </a:p>
          <a:p>
            <a:pPr algn="ctr">
              <a:defRPr/>
            </a:pPr>
            <a:r>
              <a:rPr lang="es-E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Por un Hospital más  Humano</a:t>
            </a:r>
            <a:endParaRPr lang="es-CO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8 Conector recto de flecha"/>
          <p:cNvCxnSpPr>
            <a:stCxn id="6" idx="3"/>
          </p:cNvCxnSpPr>
          <p:nvPr/>
        </p:nvCxnSpPr>
        <p:spPr>
          <a:xfrm>
            <a:off x="2519363" y="1706563"/>
            <a:ext cx="871537" cy="7937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Elipse"/>
          <p:cNvSpPr/>
          <p:nvPr/>
        </p:nvSpPr>
        <p:spPr>
          <a:xfrm>
            <a:off x="6156325" y="404813"/>
            <a:ext cx="2911475" cy="18764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Red de líderes en Humanización en </a:t>
            </a:r>
            <a:r>
              <a:rPr lang="es-E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Salud</a:t>
            </a:r>
            <a:endParaRPr lang="es-CO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390900" y="623888"/>
            <a:ext cx="2160588" cy="1657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Programa:</a:t>
            </a:r>
          </a:p>
          <a:p>
            <a:pPr algn="ctr">
              <a:defRPr/>
            </a:pPr>
            <a:r>
              <a:rPr lang="es-E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Formación de Líderes para la Humanización en Salud</a:t>
            </a:r>
            <a:endParaRPr lang="es-CO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 flipV="1">
            <a:off x="5551488" y="1249363"/>
            <a:ext cx="604837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2 Conector recto de flecha"/>
          <p:cNvCxnSpPr>
            <a:endCxn id="6" idx="2"/>
          </p:cNvCxnSpPr>
          <p:nvPr/>
        </p:nvCxnSpPr>
        <p:spPr>
          <a:xfrm flipV="1">
            <a:off x="1259681" y="2163763"/>
            <a:ext cx="1" cy="427037"/>
          </a:xfrm>
          <a:prstGeom prst="straightConnector1">
            <a:avLst/>
          </a:prstGeom>
          <a:ln w="38100">
            <a:solidFill>
              <a:srgbClr val="FFFF0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71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animBg="1"/>
      <p:bldP spid="173060" grpId="0" animBg="1"/>
      <p:bldP spid="173061" grpId="0" animBg="1"/>
      <p:bldP spid="173065" grpId="0"/>
      <p:bldP spid="173066" grpId="0"/>
      <p:bldP spid="173067" grpId="0"/>
      <p:bldP spid="6" grpId="0" animBg="1"/>
      <p:bldP spid="10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824"/>
            <a:ext cx="8147050" cy="4679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s-CO" dirty="0" smtClean="0">
                <a:latin typeface="Times New Roman" pitchFamily="18" charset="0"/>
              </a:rPr>
              <a:t>Los cambios económicos, culturales y sociales de los últimos años han modificado el contexto de la enfermedad y la atención hospitalaria en Colombia y en el mundo. Avances tecnológicos y científicos. Globalización. Modificaciones instauradas por la Ley 100 de 1993.  </a:t>
            </a:r>
            <a:r>
              <a:rPr lang="es-ES" sz="2000" i="1" dirty="0" smtClean="0">
                <a:solidFill>
                  <a:srgbClr val="3399FF"/>
                </a:solidFill>
                <a:latin typeface="Times New Roman" pitchFamily="18" charset="0"/>
              </a:rPr>
              <a:t>(Bascuñán, 2005; Brusco, 2003; Correa et al., 2007; Correa y Arrivillaga, 2007; Horwitz, 2004; Martínez y Leal, 2003; Nizama, 2002; Rodríguez, 1999; Santos, 2003).</a:t>
            </a:r>
            <a:endParaRPr lang="es-CO" sz="2000" i="1" dirty="0" smtClean="0">
              <a:solidFill>
                <a:srgbClr val="3399FF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es-CO" sz="1600" b="1" dirty="0" smtClean="0">
              <a:solidFill>
                <a:srgbClr val="3399FF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s-CO" sz="1600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es-E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Contextualización</a:t>
            </a:r>
          </a:p>
        </p:txBody>
      </p:sp>
    </p:spTree>
    <p:extLst>
      <p:ext uri="{BB962C8B-B14F-4D97-AF65-F5344CB8AC3E}">
        <p14:creationId xmlns:p14="http://schemas.microsoft.com/office/powerpoint/2010/main" val="235904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6791"/>
            <a:ext cx="8147050" cy="496783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es-CO" sz="1600" b="1" dirty="0" smtClean="0">
              <a:solidFill>
                <a:srgbClr val="3399FF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s-CO" dirty="0" smtClean="0">
                <a:latin typeface="Times New Roman" pitchFamily="18" charset="0"/>
              </a:rPr>
              <a:t>Los grandes avances tecnológicos y científicos de la medicina no han sido congruentes con la calidad y humanidad en la atención de la persona enferma. Paradójicamente, el contacto con el enfermo se ha instrumentalizado y tecnificado, dejando de lado la esencia del acto médico.    </a:t>
            </a:r>
            <a:r>
              <a:rPr lang="es-CO" sz="2000" i="1" dirty="0" smtClean="0">
                <a:solidFill>
                  <a:srgbClr val="3399FF"/>
                </a:solidFill>
                <a:latin typeface="Times New Roman" pitchFamily="18" charset="0"/>
              </a:rPr>
              <a:t>(García-Conde y García-Conde, 2005; </a:t>
            </a:r>
            <a:r>
              <a:rPr lang="es-ES" sz="2000" i="1" dirty="0" smtClean="0">
                <a:solidFill>
                  <a:srgbClr val="3399FF"/>
                </a:solidFill>
                <a:latin typeface="Times New Roman" pitchFamily="18" charset="0"/>
              </a:rPr>
              <a:t>Correa et      al., 2007 Bascuñán, 2005</a:t>
            </a:r>
            <a:r>
              <a:rPr lang="es-CO" sz="2000" i="1" dirty="0" smtClean="0">
                <a:solidFill>
                  <a:srgbClr val="3399FF"/>
                </a:solidFill>
                <a:latin typeface="Times New Roman" pitchFamily="18" charset="0"/>
              </a:rPr>
              <a:t> ).</a:t>
            </a:r>
          </a:p>
          <a:p>
            <a:pPr algn="just" eaLnBrk="1" hangingPunct="1">
              <a:lnSpc>
                <a:spcPct val="80000"/>
              </a:lnSpc>
            </a:pPr>
            <a:endParaRPr lang="es-CO" sz="2800" b="1" dirty="0" smtClean="0">
              <a:solidFill>
                <a:srgbClr val="3399FF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s-CO" sz="1600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es-E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Contextualización</a:t>
            </a:r>
          </a:p>
        </p:txBody>
      </p:sp>
    </p:spTree>
    <p:extLst>
      <p:ext uri="{BB962C8B-B14F-4D97-AF65-F5344CB8AC3E}">
        <p14:creationId xmlns:p14="http://schemas.microsoft.com/office/powerpoint/2010/main" val="183431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6791"/>
            <a:ext cx="8147050" cy="496783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es-CO" sz="1600" b="1" dirty="0" smtClean="0">
              <a:solidFill>
                <a:srgbClr val="3399FF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s-CO" dirty="0" smtClean="0">
                <a:latin typeface="Times New Roman" pitchFamily="18" charset="0"/>
              </a:rPr>
              <a:t>En el hospital de hoy es más relevante la eficiencia, la rentabilidad, la productividad, la eficacia, la competitividad, lo económico y lo científico, que la persona enferma. Se conjugan tres palabras: tener, poder y saber; donde vale el que rinde, el que tiene, el que produce. Es más importante la rotación del número de pacientes, el volumen de consultantes y las cifras de facturación, que responder a las necesidades del enfermo. </a:t>
            </a:r>
            <a:r>
              <a:rPr lang="es-CO" sz="2000" i="1" dirty="0" smtClean="0">
                <a:solidFill>
                  <a:srgbClr val="3399FF"/>
                </a:solidFill>
                <a:latin typeface="Times New Roman" pitchFamily="18" charset="0"/>
              </a:rPr>
              <a:t>(Camilos, 2002; Bernal, 2001; </a:t>
            </a:r>
            <a:r>
              <a:rPr lang="es-ES" sz="2000" i="1" dirty="0" smtClean="0">
                <a:solidFill>
                  <a:srgbClr val="3399FF"/>
                </a:solidFill>
                <a:latin typeface="Times New Roman" pitchFamily="18" charset="0"/>
              </a:rPr>
              <a:t>Correa et al., 2007; Correa y Arrivillaga, 2007). </a:t>
            </a:r>
            <a:endParaRPr lang="es-CO" sz="2000" i="1" dirty="0" smtClean="0">
              <a:solidFill>
                <a:srgbClr val="3399FF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s-CO" sz="2800" dirty="0" smtClean="0">
                <a:latin typeface="Times New Roman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s-CO" sz="1600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es-E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Contextualización</a:t>
            </a:r>
          </a:p>
        </p:txBody>
      </p:sp>
    </p:spTree>
    <p:extLst>
      <p:ext uri="{BB962C8B-B14F-4D97-AF65-F5344CB8AC3E}">
        <p14:creationId xmlns:p14="http://schemas.microsoft.com/office/powerpoint/2010/main" val="183431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es-ES_tradnl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 realidad hoy …</a:t>
            </a:r>
            <a:endParaRPr lang="es-CO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65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5576" y="1576404"/>
            <a:ext cx="2520280" cy="15624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 Sistema  de Salud en Colombia</a:t>
            </a:r>
          </a:p>
          <a:p>
            <a:pPr algn="ctr"/>
            <a:r>
              <a:rPr lang="es-ES_tradnl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Normatividad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148064" y="1556792"/>
            <a:ext cx="2520280" cy="1706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 calidad de atención en Salud</a:t>
            </a:r>
          </a:p>
          <a:p>
            <a:pPr algn="ctr"/>
            <a:endParaRPr lang="es-ES_tradnl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_tradnl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Percepción de los usuarios</a:t>
            </a:r>
            <a:endParaRPr lang="es-CO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178826" y="3799764"/>
            <a:ext cx="2520280" cy="17267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Acompañamiento al final de la vida</a:t>
            </a:r>
            <a:endParaRPr lang="es-CO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5576" y="3717032"/>
            <a:ext cx="2520280" cy="17267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 trabajador de la Salud</a:t>
            </a:r>
            <a:endParaRPr lang="es-CO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35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4032448"/>
          </a:xfrm>
        </p:spPr>
        <p:txBody>
          <a:bodyPr/>
          <a:lstStyle/>
          <a:p>
            <a:r>
              <a:rPr lang="es-ES_tradnl" dirty="0" smtClean="0">
                <a:solidFill>
                  <a:srgbClr val="FEF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 Que corran la cortina, mientras el médico me examina….me da pena </a:t>
            </a:r>
            <a:r>
              <a:rPr lang="es-ES_tradnl" dirty="0">
                <a:solidFill>
                  <a:srgbClr val="FEF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_tradnl" dirty="0" smtClean="0">
                <a:solidFill>
                  <a:srgbClr val="FEF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orque estoy sin ropa”</a:t>
            </a:r>
            <a:br>
              <a:rPr lang="es-ES_tradnl" dirty="0" smtClean="0">
                <a:solidFill>
                  <a:srgbClr val="FEF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s-ES_tradnl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s-ES_tradnl" sz="1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Ana Rosa, 73 años</a:t>
            </a:r>
            <a:endParaRPr lang="es-CO" sz="1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07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Normatividad y Procesos de Humanización</a:t>
            </a:r>
            <a:endParaRPr lang="es-CO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Sistema de Salud en Colombia: Ley 100 de 1993. Sistema Obligatorio de Garantía de Calidad (Decreto 2174 de 1996, Decreto 2309 de 2002, Decreto 1011 de 2006)</a:t>
            </a:r>
          </a:p>
          <a:p>
            <a:pPr algn="just"/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Legislación sobre Buenas Prácticas Clínicas.</a:t>
            </a:r>
          </a:p>
          <a:p>
            <a:pPr algn="just"/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Políticas de Seguridad del Paciente.</a:t>
            </a:r>
          </a:p>
          <a:p>
            <a:pPr algn="just"/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Regulación y acreditación de los Comités de Ética en investigación con humanos.</a:t>
            </a:r>
          </a:p>
          <a:p>
            <a:pPr algn="just"/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Procesos de Acreditación en Salud</a:t>
            </a:r>
          </a:p>
          <a:p>
            <a:endParaRPr lang="es-CO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8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CO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Acreditación y Humanización</a:t>
            </a:r>
            <a:endParaRPr lang="es-CO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El modelo evaluativo de acreditación en Salud, ha seguido en su diseño, un proceso riguroso, de revisión y ajuste de estándares que garanticen un servicio de salud idóneo y de calidad.</a:t>
            </a:r>
          </a:p>
          <a:p>
            <a:pPr algn="just"/>
            <a:r>
              <a:rPr lang="es-ES" sz="2800" u="sng" dirty="0" smtClean="0">
                <a:latin typeface="Times New Roman" pitchFamily="18" charset="0"/>
                <a:cs typeface="Times New Roman" pitchFamily="18" charset="0"/>
              </a:rPr>
              <a:t>Puntos de Reflexión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s-ES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¿ Se mantienen los cambios?¿ Las acciones y cambios se hacen para reforzar una cultura institucional o solo para esperar la evaluación? ¿Cambian realmente las actitudes y los comportamientos?. ¿ Cuáles son los beneficios para el trabajador de la salud? ¿ Los procesos de acreditación incrementan los niveles de estrés de los trabajadores de la salud?</a:t>
            </a:r>
            <a:endParaRPr lang="es-CO" sz="2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51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2160240"/>
          </a:xfrm>
        </p:spPr>
        <p:txBody>
          <a:bodyPr/>
          <a:lstStyle/>
          <a:p>
            <a:r>
              <a:rPr lang="es-ES_tradnl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Calidad de atención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_tradnl" dirty="0">
                <a:latin typeface="Times New Roman" pitchFamily="18" charset="0"/>
                <a:cs typeface="Times New Roman" pitchFamily="18" charset="0"/>
              </a:rPr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9666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ES_trad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Calidad de la atención en Salud</a:t>
            </a:r>
            <a:endParaRPr lang="es-CO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just">
              <a:buNone/>
            </a:pPr>
            <a:r>
              <a:rPr lang="es-ES_tradnl" sz="2600" dirty="0" smtClean="0">
                <a:latin typeface="Times New Roman" pitchFamily="18" charset="0"/>
                <a:cs typeface="Times New Roman" pitchFamily="18" charset="0"/>
              </a:rPr>
              <a:t>“ La atención médica se da como el tratamiento que proporciona un profesional de la salud a un episodio de enfermedad claramente establecido, en un paciente dado, del cual se originan dos aspectos:</a:t>
            </a:r>
          </a:p>
          <a:p>
            <a:pPr marL="0" indent="0" algn="just">
              <a:buNone/>
            </a:pPr>
            <a:endParaRPr lang="es-ES_tradnl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2600" dirty="0" smtClean="0">
                <a:latin typeface="Times New Roman" pitchFamily="18" charset="0"/>
                <a:cs typeface="Times New Roman" pitchFamily="18" charset="0"/>
              </a:rPr>
              <a:t>La atención técnica, que es la aplicación de la ciencia y la tecnología para la resolución de un problema de salud.</a:t>
            </a:r>
          </a:p>
          <a:p>
            <a:pPr algn="just"/>
            <a:endParaRPr lang="es-ES_tradnl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2600" dirty="0" smtClean="0">
                <a:latin typeface="Times New Roman" pitchFamily="18" charset="0"/>
                <a:cs typeface="Times New Roman" pitchFamily="18" charset="0"/>
              </a:rPr>
              <a:t>La relación interpersonal, que es la interacción social, cultural y económica entre el profesional de la salud y el paciente”</a:t>
            </a:r>
          </a:p>
          <a:p>
            <a:pPr marL="0" indent="0" algn="just">
              <a:buNone/>
            </a:pPr>
            <a:r>
              <a:rPr lang="es-ES_tradnl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es-ES_tradnl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Donabedian, 1986</a:t>
            </a:r>
          </a:p>
          <a:p>
            <a:pPr marL="0" indent="0">
              <a:buNone/>
            </a:pPr>
            <a:endParaRPr lang="es-CO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0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2060848"/>
            <a:ext cx="7855024" cy="4339952"/>
          </a:xfrm>
        </p:spPr>
        <p:txBody>
          <a:bodyPr/>
          <a:lstStyle/>
          <a:p>
            <a:pPr algn="just"/>
            <a:r>
              <a:rPr lang="es-ES_tradnl" sz="2400" b="1" dirty="0" smtClean="0">
                <a:latin typeface="Times New Roman" pitchFamily="18" charset="0"/>
              </a:rPr>
              <a:t>Los </a:t>
            </a:r>
            <a:r>
              <a:rPr lang="es-ES_tradnl" sz="2400" b="1" u="sng" dirty="0" smtClean="0">
                <a:latin typeface="Times New Roman" pitchFamily="18" charset="0"/>
              </a:rPr>
              <a:t>estudios empíricos </a:t>
            </a:r>
            <a:r>
              <a:rPr lang="es-ES_tradnl" sz="2400" b="1" dirty="0">
                <a:latin typeface="Times New Roman" pitchFamily="18" charset="0"/>
              </a:rPr>
              <a:t>destacan la comunicación como un factor muy importante en la relación médico – paciente</a:t>
            </a:r>
            <a:r>
              <a:rPr lang="es-ES_tradnl" b="1" dirty="0">
                <a:latin typeface="Times New Roman" pitchFamily="18" charset="0"/>
              </a:rPr>
              <a:t> 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(Barrio, </a:t>
            </a:r>
            <a:r>
              <a:rPr lang="es-ES" sz="1800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1997;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Gironés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1997; Arango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, 1998; </a:t>
            </a:r>
            <a:r>
              <a:rPr lang="es-ES" sz="1800" dirty="0" err="1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Nouvilas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2000; Williams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Cantillon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 y Cochrane, </a:t>
            </a:r>
            <a:r>
              <a:rPr lang="es-ES" sz="1800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2001;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Haidet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 et al., </a:t>
            </a:r>
            <a:r>
              <a:rPr lang="es-ES" sz="1800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2002;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 Martínez y Leal, </a:t>
            </a:r>
            <a:r>
              <a:rPr lang="es-ES" sz="1800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2003;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 Santos, 2003; Street, </a:t>
            </a:r>
            <a:r>
              <a:rPr lang="es-ES" sz="1800" dirty="0" err="1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Krupat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, Bell, </a:t>
            </a:r>
            <a:r>
              <a:rPr lang="es-ES" sz="1800" dirty="0" err="1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Kravitz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s-ES" sz="1800" dirty="0" err="1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Haidet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2003; Jaramillo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, Pinilla, Duque y </a:t>
            </a:r>
            <a:r>
              <a:rPr lang="es-ES" sz="1800" dirty="0" err="1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Gonzalez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2004;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McCabe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2004;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 Ortega et al., </a:t>
            </a:r>
            <a:r>
              <a:rPr lang="es-ES" sz="1800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2004; </a:t>
            </a:r>
            <a:r>
              <a:rPr lang="es-ES" sz="1800" dirty="0" err="1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Bascuñan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, 2005; García-Conde y García-Conde, </a:t>
            </a:r>
            <a:r>
              <a:rPr lang="es-ES" sz="1800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2005;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 García-Huidobro, et al ., </a:t>
            </a:r>
            <a:r>
              <a:rPr lang="es-ES" sz="1800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2006;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 Naranjo y Ricaurte, </a:t>
            </a:r>
            <a:r>
              <a:rPr lang="es-ES" sz="1800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2006; Correa 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et al., 2007</a:t>
            </a:r>
            <a:r>
              <a:rPr lang="es-ES" sz="1800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; Hall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, et al., 2007; Herrera-</a:t>
            </a:r>
            <a:r>
              <a:rPr lang="es-ES" sz="1800" dirty="0" err="1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Kiengelher</a:t>
            </a:r>
            <a:r>
              <a:rPr lang="es-ES" sz="1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, 2008</a:t>
            </a:r>
            <a:r>
              <a:rPr lang="es-ES" sz="1800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s-ES" sz="1800" dirty="0" err="1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Múnera</a:t>
            </a:r>
            <a:r>
              <a:rPr lang="es-ES" sz="1800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, 2011). </a:t>
            </a:r>
            <a:endParaRPr lang="es-CO" sz="1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CO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6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844824"/>
            <a:ext cx="7855024" cy="4555976"/>
          </a:xfrm>
        </p:spPr>
        <p:txBody>
          <a:bodyPr/>
          <a:lstStyle/>
          <a:p>
            <a:pPr algn="just"/>
            <a:r>
              <a:rPr lang="es-CO" sz="2400" dirty="0">
                <a:latin typeface="Times New Roman" pitchFamily="18" charset="0"/>
              </a:rPr>
              <a:t>Los usuarios de los servicios de salud, pacientes y sus familias,  evalúan la calidad de atención a través de atributos considerados dimensiones humanas como la empatía, la confianza, la calidez o la comunicación, dejando al mismo nivel o incluso a nivel inferior los componentes técnicos </a:t>
            </a:r>
            <a:r>
              <a:rPr lang="es-CO" sz="2000" dirty="0">
                <a:solidFill>
                  <a:srgbClr val="00B0F0"/>
                </a:solidFill>
                <a:latin typeface="Times New Roman" pitchFamily="18" charset="0"/>
              </a:rPr>
              <a:t>(Delgado, 1997; Rodríguez, </a:t>
            </a:r>
            <a:r>
              <a:rPr lang="es-CO" sz="2000" dirty="0" smtClean="0">
                <a:solidFill>
                  <a:srgbClr val="00B0F0"/>
                </a:solidFill>
                <a:latin typeface="Times New Roman" pitchFamily="18" charset="0"/>
              </a:rPr>
              <a:t>1999; </a:t>
            </a:r>
            <a:r>
              <a:rPr lang="es-CO" sz="2000" dirty="0" err="1">
                <a:solidFill>
                  <a:srgbClr val="00B0F0"/>
                </a:solidFill>
                <a:latin typeface="Times New Roman" pitchFamily="18" charset="0"/>
              </a:rPr>
              <a:t>Achury</a:t>
            </a:r>
            <a:r>
              <a:rPr lang="es-CO" sz="2000" dirty="0">
                <a:solidFill>
                  <a:srgbClr val="00B0F0"/>
                </a:solidFill>
                <a:latin typeface="Times New Roman" pitchFamily="18" charset="0"/>
              </a:rPr>
              <a:t>, 2000; Ortega, García, Rodríguez, Núñez, Novo y Rodríguez, 2004; Martínez y Leal, 2003; </a:t>
            </a:r>
            <a:r>
              <a:rPr lang="es-CO" sz="2000" dirty="0" err="1">
                <a:solidFill>
                  <a:srgbClr val="00B0F0"/>
                </a:solidFill>
                <a:latin typeface="Times New Roman" pitchFamily="18" charset="0"/>
              </a:rPr>
              <a:t>Heluy</a:t>
            </a:r>
            <a:r>
              <a:rPr lang="es-CO" sz="2000" dirty="0">
                <a:solidFill>
                  <a:srgbClr val="00B0F0"/>
                </a:solidFill>
                <a:latin typeface="Times New Roman" pitchFamily="18" charset="0"/>
              </a:rPr>
              <a:t>, De </a:t>
            </a:r>
            <a:r>
              <a:rPr lang="es-CO" sz="2000" dirty="0" err="1">
                <a:solidFill>
                  <a:srgbClr val="00B0F0"/>
                </a:solidFill>
                <a:latin typeface="Times New Roman" pitchFamily="18" charset="0"/>
              </a:rPr>
              <a:t>Faria</a:t>
            </a:r>
            <a:r>
              <a:rPr lang="es-CO" sz="2000" dirty="0">
                <a:solidFill>
                  <a:srgbClr val="00B0F0"/>
                </a:solidFill>
                <a:latin typeface="Times New Roman" pitchFamily="18" charset="0"/>
              </a:rPr>
              <a:t>, Cabañero y Castelló, </a:t>
            </a:r>
            <a:r>
              <a:rPr lang="es-CO" sz="2000" dirty="0" smtClean="0">
                <a:solidFill>
                  <a:srgbClr val="00B0F0"/>
                </a:solidFill>
                <a:latin typeface="Times New Roman" pitchFamily="18" charset="0"/>
              </a:rPr>
              <a:t>2004; </a:t>
            </a:r>
            <a:r>
              <a:rPr lang="es-CO" sz="2000" dirty="0">
                <a:solidFill>
                  <a:srgbClr val="00B0F0"/>
                </a:solidFill>
                <a:latin typeface="Times New Roman" pitchFamily="18" charset="0"/>
              </a:rPr>
              <a:t>Castillo, </a:t>
            </a:r>
            <a:r>
              <a:rPr lang="es-CO" sz="2000" dirty="0" err="1">
                <a:solidFill>
                  <a:srgbClr val="00B0F0"/>
                </a:solidFill>
                <a:latin typeface="Times New Roman" pitchFamily="18" charset="0"/>
              </a:rPr>
              <a:t>Dougnac</a:t>
            </a:r>
            <a:r>
              <a:rPr lang="es-CO" sz="2000" dirty="0">
                <a:solidFill>
                  <a:srgbClr val="00B0F0"/>
                </a:solidFill>
                <a:latin typeface="Times New Roman" pitchFamily="18" charset="0"/>
              </a:rPr>
              <a:t>, Vicente, Muñoz y Rojas, 2007</a:t>
            </a:r>
            <a:r>
              <a:rPr lang="es-CO" sz="2000" dirty="0" smtClean="0">
                <a:solidFill>
                  <a:srgbClr val="00B0F0"/>
                </a:solidFill>
                <a:latin typeface="Times New Roman" pitchFamily="18" charset="0"/>
              </a:rPr>
              <a:t>; </a:t>
            </a:r>
            <a:r>
              <a:rPr lang="es-CO" sz="2000" dirty="0" err="1" smtClean="0">
                <a:solidFill>
                  <a:srgbClr val="00B0F0"/>
                </a:solidFill>
                <a:latin typeface="Times New Roman" pitchFamily="18" charset="0"/>
              </a:rPr>
              <a:t>Llinás</a:t>
            </a:r>
            <a:r>
              <a:rPr lang="es-CO" sz="2000" dirty="0" smtClean="0">
                <a:solidFill>
                  <a:srgbClr val="00B0F0"/>
                </a:solidFill>
                <a:latin typeface="Times New Roman" pitchFamily="18" charset="0"/>
              </a:rPr>
              <a:t>, 2010 ; </a:t>
            </a:r>
            <a:r>
              <a:rPr lang="es-CO" sz="2000" dirty="0" err="1" smtClean="0">
                <a:solidFill>
                  <a:srgbClr val="00B0F0"/>
                </a:solidFill>
                <a:latin typeface="Times New Roman" pitchFamily="18" charset="0"/>
              </a:rPr>
              <a:t>Múnera</a:t>
            </a:r>
            <a:r>
              <a:rPr lang="es-CO" sz="2000" dirty="0" smtClean="0">
                <a:solidFill>
                  <a:srgbClr val="00B0F0"/>
                </a:solidFill>
                <a:latin typeface="Times New Roman" pitchFamily="18" charset="0"/>
              </a:rPr>
              <a:t>, 2011;). </a:t>
            </a:r>
          </a:p>
          <a:p>
            <a:endParaRPr lang="es-ES_tradnl" sz="2000" dirty="0">
              <a:solidFill>
                <a:srgbClr val="00B0F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58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52400"/>
            <a:ext cx="8359080" cy="1548408"/>
          </a:xfrm>
        </p:spPr>
        <p:txBody>
          <a:bodyPr/>
          <a:lstStyle/>
          <a:p>
            <a:r>
              <a:rPr lang="es-ES_tradnl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“Calidad de atención en salud: más allá de la mirada técnica y normativa”</a:t>
            </a:r>
            <a:br>
              <a:rPr lang="es-ES_tradnl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s-ES_tradnl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es-ES_tradnl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Múnera, 2011</a:t>
            </a:r>
            <a:endParaRPr lang="es-CO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060848"/>
            <a:ext cx="8640960" cy="4339952"/>
          </a:xfrm>
        </p:spPr>
        <p:txBody>
          <a:bodyPr/>
          <a:lstStyle/>
          <a:p>
            <a:r>
              <a:rPr lang="es-ES_tradnl" sz="2800" b="1" dirty="0" smtClean="0">
                <a:latin typeface="Times New Roman" pitchFamily="18" charset="0"/>
                <a:cs typeface="Times New Roman" pitchFamily="18" charset="0"/>
              </a:rPr>
              <a:t>El camino hacia la atención en salud </a:t>
            </a:r>
            <a:r>
              <a:rPr lang="es-ES_tradnl" sz="2800" i="1" dirty="0" smtClean="0">
                <a:latin typeface="Times New Roman" pitchFamily="18" charset="0"/>
                <a:cs typeface="Times New Roman" pitchFamily="18" charset="0"/>
              </a:rPr>
              <a:t>(La ruta critica).</a:t>
            </a:r>
          </a:p>
          <a:p>
            <a:endParaRPr lang="es-ES_tradnl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2800" b="1" dirty="0" smtClean="0">
                <a:latin typeface="Times New Roman" pitchFamily="18" charset="0"/>
                <a:cs typeface="Times New Roman" pitchFamily="18" charset="0"/>
              </a:rPr>
              <a:t>El encuentro con el otro.</a:t>
            </a:r>
          </a:p>
          <a:p>
            <a:endParaRPr lang="es-ES_tradnl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2800" b="1" dirty="0" smtClean="0">
                <a:latin typeface="Times New Roman" pitchFamily="18" charset="0"/>
                <a:cs typeface="Times New Roman" pitchFamily="18" charset="0"/>
              </a:rPr>
              <a:t>Diferencias en la atención </a:t>
            </a:r>
            <a:r>
              <a:rPr lang="es-ES_tradnl" sz="2800" i="1" dirty="0" smtClean="0">
                <a:latin typeface="Times New Roman" pitchFamily="18" charset="0"/>
                <a:cs typeface="Times New Roman" pitchFamily="18" charset="0"/>
              </a:rPr>
              <a:t>(Las inequidades)</a:t>
            </a:r>
          </a:p>
          <a:p>
            <a:endParaRPr lang="es-ES_tradnl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2800" b="1" dirty="0" smtClean="0">
                <a:latin typeface="Times New Roman" pitchFamily="18" charset="0"/>
                <a:cs typeface="Times New Roman" pitchFamily="18" charset="0"/>
              </a:rPr>
              <a:t>La resolución de la queja</a:t>
            </a:r>
          </a:p>
          <a:p>
            <a:endParaRPr lang="es-CO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64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 aspecto critico: los tiempos </a:t>
            </a:r>
            <a:r>
              <a:rPr lang="es-CO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 espera</a:t>
            </a:r>
            <a:endParaRPr lang="es-E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88840"/>
            <a:ext cx="8208912" cy="4608512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CO" sz="2000" dirty="0">
                <a:latin typeface="Times New Roman" pitchFamily="18" charset="0"/>
                <a:cs typeface="Times New Roman" pitchFamily="18" charset="0"/>
              </a:rPr>
              <a:t>Los tiempos de espera comportan siempre una amenaza para el </a:t>
            </a:r>
            <a:r>
              <a:rPr lang="es-CO" sz="2000" dirty="0" smtClean="0">
                <a:latin typeface="Times New Roman" pitchFamily="18" charset="0"/>
                <a:cs typeface="Times New Roman" pitchFamily="18" charset="0"/>
              </a:rPr>
              <a:t>paciente y generan reacciones emocionales y respuestas hostiles y agresivas con el personal de salud. </a:t>
            </a:r>
            <a:endParaRPr lang="es-CO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es-CO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80000"/>
              </a:lnSpc>
            </a:pPr>
            <a:r>
              <a:rPr lang="es-CO" sz="2000" dirty="0">
                <a:latin typeface="Times New Roman" pitchFamily="18" charset="0"/>
                <a:cs typeface="Times New Roman" pitchFamily="18" charset="0"/>
              </a:rPr>
              <a:t>Para alguien que espera una noticia que considera vital, el tiempo no sólo es tiempo de sufrimiento, sino tiempo de sufrimiento más duradero del que marcan las manecillas del reloj o los números del calendario (Bayés, 2000). </a:t>
            </a:r>
          </a:p>
          <a:p>
            <a:pPr algn="just">
              <a:lnSpc>
                <a:spcPct val="80000"/>
              </a:lnSpc>
            </a:pPr>
            <a:endParaRPr lang="es-CO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s-CO" sz="2000" dirty="0">
                <a:latin typeface="Times New Roman" pitchFamily="18" charset="0"/>
                <a:cs typeface="Times New Roman" pitchFamily="18" charset="0"/>
              </a:rPr>
              <a:t>Las largas filas para solicitar la cita, para realizarse el examen, para recibir un resultado, el trámite de una institución a otra, el papeleo, las exigencias de documentación de soporte, desgastan y angustian a quien mantiene expectativas, temores e incertidumbre sobre el rumbo que tomará su salud. 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CO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80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2160240"/>
          </a:xfrm>
        </p:spPr>
        <p:txBody>
          <a:bodyPr/>
          <a:lstStyle/>
          <a:p>
            <a:r>
              <a:rPr lang="es-ES_tradnl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 salud del trabajador de la salud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_tradnl" dirty="0">
                <a:latin typeface="Times New Roman" pitchFamily="18" charset="0"/>
                <a:cs typeface="Times New Roman" pitchFamily="18" charset="0"/>
              </a:rPr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691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152400"/>
            <a:ext cx="8065021" cy="1066800"/>
          </a:xfrm>
        </p:spPr>
        <p:txBody>
          <a:bodyPr/>
          <a:lstStyle/>
          <a:p>
            <a:pPr>
              <a:defRPr/>
            </a:pPr>
            <a:r>
              <a:rPr lang="es-E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Salud del trabajador de la salud</a:t>
            </a:r>
            <a:endParaRPr lang="es-CO" sz="4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0825" y="1484313"/>
            <a:ext cx="8713788" cy="4916487"/>
          </a:xfrm>
        </p:spPr>
        <p:txBody>
          <a:bodyPr/>
          <a:lstStyle/>
          <a:p>
            <a:pPr algn="just">
              <a:defRPr/>
            </a:pP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El estrés en los profesionales de la salud tiene niveles más altos que en otras profesiones </a:t>
            </a:r>
            <a:r>
              <a:rPr lang="es-ES" sz="1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(Simpson y </a:t>
            </a:r>
            <a:r>
              <a:rPr lang="es-ES" sz="1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Grant</a:t>
            </a:r>
            <a:r>
              <a:rPr lang="es-ES" sz="1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1991; Simón, 1999; Alexander et al, 2001; </a:t>
            </a:r>
            <a:r>
              <a:rPr lang="es-ES" sz="1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Morrillejo</a:t>
            </a:r>
            <a:r>
              <a:rPr lang="es-ES" sz="1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y Pozo, 2001; Landa y Mena, 2003; Ávila et al, 2010; Morales-Carmona et al., 2010 ; Carrión et al., 2010; </a:t>
            </a:r>
            <a:r>
              <a:rPr lang="es-ES" sz="1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Shanafelt</a:t>
            </a:r>
            <a:r>
              <a:rPr lang="es-ES" sz="1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2011; </a:t>
            </a:r>
            <a:r>
              <a:rPr lang="es-ES" sz="1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Calabrese</a:t>
            </a:r>
            <a:r>
              <a:rPr lang="es-ES" sz="1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2012).</a:t>
            </a:r>
          </a:p>
          <a:p>
            <a:pPr algn="just">
              <a:defRPr/>
            </a:pPr>
            <a:endParaRPr lang="es-ES" sz="1600" dirty="0" smtClean="0">
              <a:solidFill>
                <a:srgbClr val="0033CC"/>
              </a:solidFill>
            </a:endParaRPr>
          </a:p>
          <a:p>
            <a:pPr algn="just">
              <a:defRPr/>
            </a:pPr>
            <a:endParaRPr lang="es-ES" sz="1600" dirty="0" smtClean="0">
              <a:solidFill>
                <a:srgbClr val="0033CC"/>
              </a:solidFill>
            </a:endParaRPr>
          </a:p>
          <a:p>
            <a:pPr algn="just">
              <a:defRPr/>
            </a:pP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Con relación al Burnout, en 427 médicos de 93 Centros de atención primaria en Barcelona se encontró una prevalencia del 40% </a:t>
            </a:r>
            <a:r>
              <a:rPr lang="es-ES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(Cebría et al, 2001).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En un estudio con anestesiólogos en México se encontró prevalencia del 17%, donde 34.1% presentan indicadores de despersonalización  </a:t>
            </a:r>
            <a:r>
              <a:rPr lang="es-ES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(Palmer-Morales, 2005). 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es-CO" sz="24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11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4032448"/>
          </a:xfrm>
        </p:spPr>
        <p:txBody>
          <a:bodyPr/>
          <a:lstStyle/>
          <a:p>
            <a:r>
              <a:rPr lang="es-ES_tradnl" dirty="0" smtClean="0">
                <a:solidFill>
                  <a:srgbClr val="FEF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 Que no tenga que levantarme a las 4 de la mañana para lograr una cita y luego me devuelvan porque no tengo la orden”</a:t>
            </a:r>
            <a:br>
              <a:rPr lang="es-ES_tradnl" dirty="0" smtClean="0">
                <a:solidFill>
                  <a:srgbClr val="FEF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s-ES_tradnl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s-ES_tradnl" sz="1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Luis Antonio  55 años</a:t>
            </a:r>
            <a:endParaRPr lang="es-CO" sz="1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0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3" y="152400"/>
            <a:ext cx="8280598" cy="1066800"/>
          </a:xfrm>
        </p:spPr>
        <p:txBody>
          <a:bodyPr/>
          <a:lstStyle/>
          <a:p>
            <a:pPr>
              <a:defRPr/>
            </a:pPr>
            <a:r>
              <a:rPr lang="es-E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Salud del trabajador de la </a:t>
            </a:r>
            <a:r>
              <a:rPr lang="es-E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salud</a:t>
            </a:r>
            <a:br>
              <a:rPr lang="es-E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Estudios en Colombia</a:t>
            </a:r>
            <a:endParaRPr lang="es-CO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0825" y="1700213"/>
            <a:ext cx="8713788" cy="4968875"/>
          </a:xfrm>
        </p:spPr>
        <p:txBody>
          <a:bodyPr/>
          <a:lstStyle/>
          <a:p>
            <a:pPr algn="just">
              <a:buFont typeface="Wingdings" pitchFamily="2" charset="2"/>
              <a:buChar char="Ø"/>
              <a:defRPr/>
            </a:pP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En un estudio con 55 estudiantes de internado de medicina de la Costa Caribe el agotamiento emocional (41.8%) fue el indicador más frecuente, seguido de la despersonalización (30.9%) </a:t>
            </a:r>
            <a:r>
              <a:rPr lang="es-ES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(Pérez et al, 2007)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es-E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En hospital militar se encontró como indicadores predominantes la baja realización personal y el agotamiento emocional </a:t>
            </a:r>
            <a:r>
              <a:rPr lang="es-ES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(Hernández, 2002).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es-E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En una muestra de 99 profesionales de la salud de dos clínicas privadas de la ciudad de Montería, el 29.3% presenta Burnout asociado al número de horas de trabajo diario y el servicio clínico desempeñado (</a:t>
            </a:r>
            <a:r>
              <a:rPr lang="es-ES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Ávila et al, 2010).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es-ES" sz="2400" dirty="0" smtClean="0">
              <a:solidFill>
                <a:srgbClr val="000066"/>
              </a:solidFill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es-CO" sz="2400" dirty="0" smtClean="0"/>
          </a:p>
        </p:txBody>
      </p:sp>
    </p:spTree>
    <p:extLst>
      <p:ext uri="{BB962C8B-B14F-4D97-AF65-F5344CB8AC3E}">
        <p14:creationId xmlns:p14="http://schemas.microsoft.com/office/powerpoint/2010/main" val="261824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5" y="152400"/>
            <a:ext cx="8352606" cy="1066800"/>
          </a:xfrm>
        </p:spPr>
        <p:txBody>
          <a:bodyPr/>
          <a:lstStyle/>
          <a:p>
            <a:pPr>
              <a:defRPr/>
            </a:pPr>
            <a:r>
              <a:rPr lang="es-E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Salud del trabajador de la </a:t>
            </a:r>
            <a: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salud</a:t>
            </a:r>
            <a:b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Médicos en formación</a:t>
            </a:r>
            <a:endParaRPr lang="es-CO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0825" y="1916113"/>
            <a:ext cx="8713788" cy="4752975"/>
          </a:xfrm>
        </p:spPr>
        <p:txBody>
          <a:bodyPr/>
          <a:lstStyle/>
          <a:p>
            <a:pPr algn="just">
              <a:buFont typeface="Wingdings" pitchFamily="2" charset="2"/>
              <a:buChar char="Ø"/>
              <a:defRPr/>
            </a:pP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El estrés tiene un período crítico que se gesta entre el segundo y el quinto año. La transición entre la preparación teórica y la práctica médica, la inexperiencia, enfrentar situaciones desconocidas coloca al personal en situación de estrés constante </a:t>
            </a:r>
            <a:r>
              <a:rPr lang="es-E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(Deckard, Meterko y Field, 1994).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La rotación clínica y específicamente la supervisión del docente es reportada como un detonador del estrés. </a:t>
            </a:r>
            <a:r>
              <a:rPr lang="es-E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(Morales-Carmona et al, 2010).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es-E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es-E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Los médicos residentes se caracterizan por altos niveles de ansiedad, depresión, hostilidad e inestabilidad emocional </a:t>
            </a:r>
            <a:r>
              <a:rPr lang="es-E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(Pugno, 2001)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es-ES" sz="1200" dirty="0" smtClean="0">
              <a:solidFill>
                <a:srgbClr val="0033CC"/>
              </a:solidFill>
            </a:endParaRPr>
          </a:p>
          <a:p>
            <a:pPr marL="0" indent="0" algn="just">
              <a:buFont typeface="Wingdings" pitchFamily="2" charset="2"/>
              <a:buNone/>
              <a:defRPr/>
            </a:pPr>
            <a:endParaRPr lang="es-ES" sz="2400" dirty="0" smtClean="0">
              <a:solidFill>
                <a:srgbClr val="0033CC"/>
              </a:solidFill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es-ES" sz="2400" dirty="0" smtClean="0">
              <a:solidFill>
                <a:srgbClr val="000066"/>
              </a:solidFill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es-CO" sz="2400" dirty="0" smtClean="0"/>
          </a:p>
        </p:txBody>
      </p:sp>
    </p:spTree>
    <p:extLst>
      <p:ext uri="{BB962C8B-B14F-4D97-AF65-F5344CB8AC3E}">
        <p14:creationId xmlns:p14="http://schemas.microsoft.com/office/powerpoint/2010/main" val="346821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>
              <a:defRPr/>
            </a:pPr>
            <a:r>
              <a:rPr lang="es-ES_tradnl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Anestesiólogos</a:t>
            </a:r>
            <a:endParaRPr lang="es-CO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908720"/>
            <a:ext cx="8496300" cy="5760640"/>
          </a:xfrm>
        </p:spPr>
        <p:txBody>
          <a:bodyPr/>
          <a:lstStyle/>
          <a:p>
            <a:pPr algn="just">
              <a:defRPr/>
            </a:pP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La incidencia del estrés laboral es mayor en los anestesiólogos que en la población médica general. En América Latina entre el 59% y 96%, mientras en la población médica general es del 28% </a:t>
            </a:r>
            <a:r>
              <a:rPr lang="es-ES_tradnl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(Nyssen et al., 2003; Calabrese, 2000; Firth-Cozens, 2009).</a:t>
            </a:r>
          </a:p>
          <a:p>
            <a:pPr algn="just">
              <a:defRPr/>
            </a:pPr>
            <a:r>
              <a:rPr lang="es-ES_tradnl" sz="2400" dirty="0" smtClean="0"/>
              <a:t> 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Con relación al Burnout, la prevalencia en anestesiólogos oscila entre 28% y 44%. </a:t>
            </a:r>
            <a:r>
              <a:rPr lang="es-ES_tradnl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_tradnl" sz="1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Lederer</a:t>
            </a:r>
            <a:r>
              <a:rPr lang="es-ES_tradnl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et al., 2006; Palmer et al., 2005; Nyssen et al., 2003; </a:t>
            </a:r>
            <a:r>
              <a:rPr lang="es-ES_tradnl" sz="1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Kluger</a:t>
            </a:r>
            <a:r>
              <a:rPr lang="es-ES_tradnl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et al., 2003)</a:t>
            </a:r>
          </a:p>
          <a:p>
            <a:pPr algn="just">
              <a:defRPr/>
            </a:pPr>
            <a:r>
              <a:rPr lang="es-ES_tradnl" sz="2400" dirty="0">
                <a:latin typeface="Times New Roman" pitchFamily="18" charset="0"/>
                <a:cs typeface="Times New Roman" pitchFamily="18" charset="0"/>
              </a:rPr>
              <a:t>Un factor de riesgo que los diferencia de otras especialidades médicas es el manejo inadecuado de los calendarios laborales donde se presenta desequilibrio entre las horas trabajadas y las horas de descanso</a:t>
            </a:r>
            <a:r>
              <a:rPr lang="es-ES_tradnl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_tradnl" sz="1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(Ruiz, Morillas y Albarrán, 2008; </a:t>
            </a:r>
            <a:r>
              <a:rPr lang="es-ES_tradnl" sz="1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Calabrese</a:t>
            </a:r>
            <a:r>
              <a:rPr lang="es-ES_tradnl" sz="1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2004)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es-ES_tradnl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s-ES_tradnl" sz="2400" dirty="0">
                <a:latin typeface="Times New Roman" pitchFamily="18" charset="0"/>
                <a:cs typeface="Times New Roman" pitchFamily="18" charset="0"/>
              </a:rPr>
              <a:t>A nivel familiar se puede presentar dificultad para equilibrar los tiempos de intercambio con la pareja e hijos, fracaso en el ajuste de pareja, ruptura de pareja y desarticulación familiar</a:t>
            </a:r>
            <a:r>
              <a:rPr lang="es-ES_tradnl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_tradnl" sz="1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s-ES_tradnl" sz="1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Calabrese</a:t>
            </a:r>
            <a:r>
              <a:rPr lang="es-ES_tradnl" sz="1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2002, 2003).</a:t>
            </a:r>
            <a:endParaRPr lang="es-CO" sz="1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s-ES_tradnl" sz="1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s-ES_tradnl" sz="1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s-ES_tradnl" sz="1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ES_tradnl" sz="2400" dirty="0"/>
          </a:p>
          <a:p>
            <a:pPr>
              <a:defRPr/>
            </a:pPr>
            <a:endParaRPr lang="es-ES_tradnl" sz="2400" dirty="0" smtClean="0"/>
          </a:p>
          <a:p>
            <a:pPr>
              <a:defRPr/>
            </a:pP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22471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684213" y="620713"/>
            <a:ext cx="7966075" cy="5616575"/>
          </a:xfrm>
        </p:spPr>
        <p:txBody>
          <a:bodyPr/>
          <a:lstStyle/>
          <a:p>
            <a:pPr>
              <a:defRPr/>
            </a:pPr>
            <a:r>
              <a:rPr lang="es-ES_tradnl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¿ Burnout?</a:t>
            </a:r>
            <a:br>
              <a:rPr lang="es-ES_tradnl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S_tradnl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Síndrome de desgaste profesional</a:t>
            </a:r>
            <a:r>
              <a:rPr lang="es-ES_tradnl" sz="4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S_tradnl" sz="4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S_tradn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Relación médico- paciente</a:t>
            </a:r>
            <a:r>
              <a:rPr lang="es-ES_tradnl" sz="4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S_tradnl" sz="4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S_tradnl" dirty="0" smtClean="0">
                <a:solidFill>
                  <a:schemeClr val="tx1"/>
                </a:solidFill>
              </a:rPr>
              <a:t>o</a:t>
            </a:r>
            <a:r>
              <a:rPr lang="es-ES_tradnl" dirty="0" smtClean="0">
                <a:solidFill>
                  <a:srgbClr val="0033CC"/>
                </a:solidFill>
              </a:rPr>
              <a:t/>
            </a:r>
            <a:br>
              <a:rPr lang="es-ES_tradnl" dirty="0" smtClean="0">
                <a:solidFill>
                  <a:srgbClr val="0033CC"/>
                </a:solidFill>
              </a:rPr>
            </a:br>
            <a:r>
              <a:rPr lang="es-ES_tradnl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¿ Mobbing?</a:t>
            </a:r>
            <a:br>
              <a:rPr lang="es-ES_tradnl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S_tradnl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Síndrome de acoso institucional</a:t>
            </a:r>
            <a:r>
              <a:rPr lang="es-ES_tradnl" sz="4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S_tradnl" sz="4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S_tradn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Relaciones interpersonales / Supervisor-supervisado</a:t>
            </a:r>
            <a:endParaRPr lang="es-CO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35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Para Reflexionar …</a:t>
            </a:r>
            <a:endParaRPr lang="es-CO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just"/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Un estresor es la percepción de no poder responder en forma ética y profesional a las necesidades de las personas enfermas por barreras del sistema o la institución.</a:t>
            </a:r>
          </a:p>
          <a:p>
            <a:pPr algn="just"/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Interacciones con colegas y equipos de trabajo donde prima la relación impersonal, la conflictividad y la competencia desleal.</a:t>
            </a:r>
          </a:p>
          <a:p>
            <a:pPr algn="just"/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Confrontación con el rol actual</a:t>
            </a:r>
          </a:p>
          <a:p>
            <a:pPr marL="0" indent="0" algn="just">
              <a:buNone/>
            </a:pPr>
            <a:r>
              <a:rPr lang="es-E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“Porque elegí una profesión con tanta exigencia, barreras y retos que lo llevan a uno a la desesperanza… hoy estoy cuestionando mi papel de médico …paso mucho tiempo respondiendo a la gerencia y a los auditores médicos”</a:t>
            </a:r>
            <a:endParaRPr lang="es-CO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02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29600" cy="1143000"/>
          </a:xfrm>
        </p:spPr>
        <p:txBody>
          <a:bodyPr/>
          <a:lstStyle/>
          <a:p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Acompañamiento al final de la vida</a:t>
            </a:r>
            <a:endParaRPr lang="es-CO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6204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s-ES_tradnl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Acompañamiento al final de la vida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_tradnl" dirty="0">
                <a:latin typeface="Times New Roman" pitchFamily="18" charset="0"/>
                <a:cs typeface="Times New Roman" pitchFamily="18" charset="0"/>
              </a:rPr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La atención oportuna, constante y humanizada, impartida por profesionales sensibles al trabajo con pacientes al final de la vida.</a:t>
            </a:r>
          </a:p>
          <a:p>
            <a:pPr algn="just"/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El acceso a medicamentos para aliviar el </a:t>
            </a:r>
            <a:r>
              <a:rPr lang="es-ES" smtClean="0">
                <a:latin typeface="Times New Roman" pitchFamily="18" charset="0"/>
                <a:cs typeface="Times New Roman" pitchFamily="18" charset="0"/>
              </a:rPr>
              <a:t>dolor.</a:t>
            </a:r>
          </a:p>
          <a:p>
            <a:pPr algn="just"/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Facilitar el acompañamiento de las familias en los momentos finales o volver a “morir en casa”</a:t>
            </a:r>
            <a:endParaRPr lang="es-CO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1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es-ES_tradnl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Asuntos pendientes y retos del futuro</a:t>
            </a:r>
            <a:endParaRPr lang="es-CO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1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/>
          <a:lstStyle/>
          <a:p>
            <a:r>
              <a:rPr lang="es-E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s-CO" sz="54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363272" cy="5832648"/>
          </a:xfrm>
        </p:spPr>
        <p:txBody>
          <a:bodyPr/>
          <a:lstStyle/>
          <a:p>
            <a:pPr algn="just"/>
            <a:r>
              <a:rPr lang="es-CO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Indicadores </a:t>
            </a:r>
            <a:r>
              <a:rPr lang="es-C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que permitan la evaluación objetiva de los procesos e intervenciones, ya sean cuantitativos o cualitativos. Superar las </a:t>
            </a:r>
            <a:r>
              <a:rPr lang="es-C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actividades ocasionales </a:t>
            </a:r>
            <a:r>
              <a:rPr lang="es-C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transitorias y dar prioridad a  procesos </a:t>
            </a:r>
            <a:r>
              <a:rPr lang="es-C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estructurados y </a:t>
            </a:r>
            <a:r>
              <a:rPr lang="es-C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permanentes. Reflexionar sobre las evidencias para acreditación en formación y educación.</a:t>
            </a:r>
          </a:p>
          <a:p>
            <a:pPr algn="just"/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Articular alianzas estratégicas 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 los estamentos de la institución: recursos humanos, dirección médica, salud ocupacional, bienestar, comités de ética, comité de acreditación.</a:t>
            </a:r>
          </a:p>
          <a:p>
            <a:pPr algn="just"/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Rigurosidad en los procesos de selección del personal de salud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Estrategias de evaluación acordes.</a:t>
            </a:r>
          </a:p>
          <a:p>
            <a:pPr algn="just"/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Necesidad de 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involucrar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 los profesionales de la medicina en los procesos de humanización.</a:t>
            </a:r>
            <a:endParaRPr lang="es-CO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s-CO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s-C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357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4032448"/>
          </a:xfrm>
        </p:spPr>
        <p:txBody>
          <a:bodyPr/>
          <a:lstStyle/>
          <a:p>
            <a:r>
              <a:rPr lang="es-ES_tradnl" dirty="0" smtClean="0">
                <a:solidFill>
                  <a:srgbClr val="FEF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 Que el médico me mire y deje de mirar el computador por un momento”</a:t>
            </a:r>
            <a:br>
              <a:rPr lang="es-ES_tradnl" dirty="0" smtClean="0">
                <a:solidFill>
                  <a:srgbClr val="FEF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s-ES_tradnl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s-ES_tradnl" sz="1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Jorge, 51  años</a:t>
            </a:r>
            <a:endParaRPr lang="es-CO" sz="1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0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4032448"/>
          </a:xfrm>
        </p:spPr>
        <p:txBody>
          <a:bodyPr/>
          <a:lstStyle/>
          <a:p>
            <a:r>
              <a:rPr lang="es-ES_tradnl" dirty="0" smtClean="0">
                <a:solidFill>
                  <a:srgbClr val="FEF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 Todo el mundo pasa y no hay quien le haga un favor a uno, es como si uno no existiera”</a:t>
            </a:r>
            <a:br>
              <a:rPr lang="es-ES_tradnl" dirty="0" smtClean="0">
                <a:solidFill>
                  <a:srgbClr val="FEF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s-ES_tradnl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s-ES_tradnl" sz="1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Amalia, 61  años</a:t>
            </a:r>
            <a:endParaRPr lang="es-CO" sz="1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0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4032448"/>
          </a:xfrm>
        </p:spPr>
        <p:txBody>
          <a:bodyPr/>
          <a:lstStyle/>
          <a:p>
            <a:r>
              <a:rPr lang="es-ES_tradnl" dirty="0" smtClean="0">
                <a:solidFill>
                  <a:srgbClr val="FEF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 Morir con dolor. Mi mamá tiene cáncer, grita del dolor y en ninguna parte se consigue morfina. Los médicos no dicen nada, solo dan calmantes que no sirven”</a:t>
            </a:r>
            <a:br>
              <a:rPr lang="es-ES_tradnl" dirty="0" smtClean="0">
                <a:solidFill>
                  <a:srgbClr val="FEF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s-ES_tradnl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s-ES_tradnl" sz="1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Amalia, 61  años</a:t>
            </a:r>
            <a:endParaRPr lang="es-CO" sz="1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6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4032448"/>
          </a:xfrm>
        </p:spPr>
        <p:txBody>
          <a:bodyPr/>
          <a:lstStyle/>
          <a:p>
            <a:r>
              <a:rPr lang="es-ES_tradnl" dirty="0" smtClean="0">
                <a:solidFill>
                  <a:srgbClr val="FEF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 La soledad, yo en el hospital siempre me siento sola. Me atienden de todas maneras, pero me siento sola”</a:t>
            </a:r>
            <a:br>
              <a:rPr lang="es-ES_tradnl" dirty="0" smtClean="0">
                <a:solidFill>
                  <a:srgbClr val="FEF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s-ES_tradnl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s-ES_tradnl" sz="1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Lilia, 69  años</a:t>
            </a:r>
            <a:endParaRPr lang="es-CO" sz="1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0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4032448"/>
          </a:xfrm>
        </p:spPr>
        <p:txBody>
          <a:bodyPr/>
          <a:lstStyle/>
          <a:p>
            <a:r>
              <a:rPr lang="es-ES_tradnl" dirty="0" smtClean="0">
                <a:solidFill>
                  <a:srgbClr val="FEF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 Que alguien me diga donde quedan las consultas, siempre me pierdo, llego tarde y me regañan”</a:t>
            </a:r>
            <a:br>
              <a:rPr lang="es-ES_tradnl" dirty="0" smtClean="0">
                <a:solidFill>
                  <a:srgbClr val="FEF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s-ES_tradnl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s-ES_tradnl" sz="1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Pedro José,  70  años</a:t>
            </a:r>
            <a:endParaRPr lang="es-CO" sz="1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0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4032448"/>
          </a:xfrm>
        </p:spPr>
        <p:txBody>
          <a:bodyPr/>
          <a:lstStyle/>
          <a:p>
            <a:r>
              <a:rPr lang="es-ES_tradnl" dirty="0" smtClean="0">
                <a:solidFill>
                  <a:srgbClr val="FEF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“Lo pensé cuando murió mi mamá en diciembre, cuando volví a la clínica nadie me dijo nada. Para nadie era importante lo que me había pasado”</a:t>
            </a:r>
            <a:br>
              <a:rPr lang="es-ES_tradnl" dirty="0" smtClean="0">
                <a:solidFill>
                  <a:srgbClr val="FEF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s-ES_tradnl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s-ES_tradnl" sz="1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Andrea, auxiliar de enfermería</a:t>
            </a:r>
            <a:endParaRPr lang="es-CO" sz="1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0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iseño predeterminado">
  <a:themeElements>
    <a:clrScheme name="Diseño predeterminado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1884</TotalTime>
  <Words>2215</Words>
  <Application>Microsoft Office PowerPoint</Application>
  <PresentationFormat>Presentación en pantalla (4:3)</PresentationFormat>
  <Paragraphs>144</Paragraphs>
  <Slides>38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39" baseType="lpstr">
      <vt:lpstr>1_Diseño predeterminado</vt:lpstr>
      <vt:lpstr> ¿ Es posible humanizar la gestión de las instituciones de salud hoy?</vt:lpstr>
      <vt:lpstr>“ Que corran la cortina, mientras el médico me examina….me da pena porque estoy sin ropa”                                          Ana Rosa, 73 años</vt:lpstr>
      <vt:lpstr>“ Que no tenga que levantarme a las 4 de la mañana para lograr una cita y luego me devuelvan porque no tengo la orden”                                          Luis Antonio  55 años</vt:lpstr>
      <vt:lpstr>“ Que el médico me mire y deje de mirar el computador por un momento”                                          Jorge, 51  años</vt:lpstr>
      <vt:lpstr>“ Todo el mundo pasa y no hay quien le haga un favor a uno, es como si uno no existiera”                                          Amalia, 61  años</vt:lpstr>
      <vt:lpstr>“ Morir con dolor. Mi mamá tiene cáncer, grita del dolor y en ninguna parte se consigue morfina. Los médicos no dicen nada, solo dan calmantes que no sirven”                                          Amalia, 61  años</vt:lpstr>
      <vt:lpstr>“ La soledad, yo en el hospital siempre me siento sola. Me atienden de todas maneras, pero me siento sola”                                          Lilia, 69  años</vt:lpstr>
      <vt:lpstr>“ Que alguien me diga donde quedan las consultas, siempre me pierdo, llego tarde y me regañan”                                          Pedro José,  70  años</vt:lpstr>
      <vt:lpstr>“Lo pensé cuando murió mi mamá en diciembre, cuando volví a la clínica nadie me dijo nada. Para nadie era importante lo que me había pasado”                                    Andrea, auxiliar de enfermería</vt:lpstr>
      <vt:lpstr>“ Para mí, los regaños en publico delante de los pacientes y familiares, lo hacen sentir a uno avergonzado. Es como si el docente quisiera ponerlo a uno en ridículo”                                     Andrés, Residente, 29  años</vt:lpstr>
      <vt:lpstr>“ Abusar de uno en el trabajo, sin considerar que uno tiene derecho al descanso. Le toca a uno reventarse y quedarse hasta la noche para entregar algo urgente. Mi jefe tiene todo el día para pedirme algo y solo a las 5:00 PM que ve que voy a salir se acuerda de lo urgente. Soy madre de dos adolescentes y a veces llego a mi casa a las 9:00 de la noche ”                                    Lucia, secretaria, 30 años</vt:lpstr>
      <vt:lpstr>Plan de la presentación</vt:lpstr>
      <vt:lpstr>Antecedentes Movimiento Nacional de Humanización en Salud </vt:lpstr>
      <vt:lpstr>Presentación de PowerPoint</vt:lpstr>
      <vt:lpstr>Contextualización</vt:lpstr>
      <vt:lpstr>Contextualización</vt:lpstr>
      <vt:lpstr>Contextualización</vt:lpstr>
      <vt:lpstr>La realidad hoy …</vt:lpstr>
      <vt:lpstr>Presentación de PowerPoint</vt:lpstr>
      <vt:lpstr>Normatividad y Procesos de Humanización</vt:lpstr>
      <vt:lpstr>Acreditación y Humanización</vt:lpstr>
      <vt:lpstr>Calidad de atención </vt:lpstr>
      <vt:lpstr>Calidad de la atención en Salud</vt:lpstr>
      <vt:lpstr>Presentación de PowerPoint</vt:lpstr>
      <vt:lpstr>Presentación de PowerPoint</vt:lpstr>
      <vt:lpstr>“Calidad de atención en salud: más allá de la mirada técnica y normativa”                                                Múnera, 2011</vt:lpstr>
      <vt:lpstr>Un aspecto critico: los tiempos de espera</vt:lpstr>
      <vt:lpstr>La salud del trabajador de la salud </vt:lpstr>
      <vt:lpstr>Salud del trabajador de la salud</vt:lpstr>
      <vt:lpstr>Salud del trabajador de la salud Estudios en Colombia</vt:lpstr>
      <vt:lpstr>Salud del trabajador de la salud Médicos en formación</vt:lpstr>
      <vt:lpstr>Anestesiólogos</vt:lpstr>
      <vt:lpstr>¿ Burnout? Síndrome de desgaste profesional Relación médico- paciente o ¿ Mobbing? Síndrome de acoso institucional Relaciones interpersonales / Supervisor-supervisado</vt:lpstr>
      <vt:lpstr>Para Reflexionar …</vt:lpstr>
      <vt:lpstr>Acompañamiento al final de la vida</vt:lpstr>
      <vt:lpstr>Acompañamiento al final de la vida </vt:lpstr>
      <vt:lpstr>Asuntos pendientes y retos del futuro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Pietro</cp:lastModifiedBy>
  <cp:revision>134</cp:revision>
  <dcterms:created xsi:type="dcterms:W3CDTF">2014-09-30T03:48:14Z</dcterms:created>
  <dcterms:modified xsi:type="dcterms:W3CDTF">2014-12-03T21:27:44Z</dcterms:modified>
</cp:coreProperties>
</file>