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70" r:id="rId12"/>
    <p:sldId id="271" r:id="rId13"/>
    <p:sldId id="272" r:id="rId14"/>
    <p:sldId id="266" r:id="rId15"/>
    <p:sldId id="268" r:id="rId16"/>
    <p:sldId id="273" r:id="rId17"/>
    <p:sldId id="269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FD20-4854-43E4-A3AF-D01CC41974C2}" type="datetimeFigureOut">
              <a:rPr lang="es-ES" smtClean="0"/>
              <a:t>22/10/2015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C70D-582D-41D1-96F8-7912281A65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9773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FD20-4854-43E4-A3AF-D01CC41974C2}" type="datetimeFigureOut">
              <a:rPr lang="es-ES" smtClean="0"/>
              <a:t>22/10/2015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C70D-582D-41D1-96F8-7912281A65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0989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FD20-4854-43E4-A3AF-D01CC41974C2}" type="datetimeFigureOut">
              <a:rPr lang="es-ES" smtClean="0"/>
              <a:t>22/10/2015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C70D-582D-41D1-96F8-7912281A65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824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FD20-4854-43E4-A3AF-D01CC41974C2}" type="datetimeFigureOut">
              <a:rPr lang="es-ES" smtClean="0"/>
              <a:t>22/10/2015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C70D-582D-41D1-96F8-7912281A65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016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FD20-4854-43E4-A3AF-D01CC41974C2}" type="datetimeFigureOut">
              <a:rPr lang="es-ES" smtClean="0"/>
              <a:t>22/10/2015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C70D-582D-41D1-96F8-7912281A65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3226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FD20-4854-43E4-A3AF-D01CC41974C2}" type="datetimeFigureOut">
              <a:rPr lang="es-ES" smtClean="0"/>
              <a:t>22/10/2015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C70D-582D-41D1-96F8-7912281A65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923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FD20-4854-43E4-A3AF-D01CC41974C2}" type="datetimeFigureOut">
              <a:rPr lang="es-ES" smtClean="0"/>
              <a:t>22/10/2015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C70D-582D-41D1-96F8-7912281A65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823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FD20-4854-43E4-A3AF-D01CC41974C2}" type="datetimeFigureOut">
              <a:rPr lang="es-ES" smtClean="0"/>
              <a:t>22/10/2015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C70D-582D-41D1-96F8-7912281A65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805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FD20-4854-43E4-A3AF-D01CC41974C2}" type="datetimeFigureOut">
              <a:rPr lang="es-ES" smtClean="0"/>
              <a:t>22/10/2015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C70D-582D-41D1-96F8-7912281A65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88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FD20-4854-43E4-A3AF-D01CC41974C2}" type="datetimeFigureOut">
              <a:rPr lang="es-ES" smtClean="0"/>
              <a:t>22/10/2015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C70D-582D-41D1-96F8-7912281A65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551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FD20-4854-43E4-A3AF-D01CC41974C2}" type="datetimeFigureOut">
              <a:rPr lang="es-ES" smtClean="0"/>
              <a:t>22/10/2015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C70D-582D-41D1-96F8-7912281A65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021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AFD20-4854-43E4-A3AF-D01CC41974C2}" type="datetimeFigureOut">
              <a:rPr lang="es-ES" smtClean="0"/>
              <a:t>22/10/2015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C70D-582D-41D1-96F8-7912281A65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69023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png"/><Relationship Id="rId7" Type="http://schemas.openxmlformats.org/officeDocument/2006/relationships/hyperlink" Target="http://www.google.cl/url?sa=i&amp;rct=j&amp;q=&amp;esrc=s&amp;source=images&amp;cd=&amp;cad=rja&amp;uact=8&amp;ved=0CAcQjRxqFQoTCN2e7PnUn8gCFcVBkAodzFsLOg&amp;url=http://www.vitral.org/vitral/vitral72/cine1.html&amp;bvm=bv.104226188,d.Y2I&amp;psig=AFQjCNEWpQezrdX-83-XNE3f1M3gepfByQ&amp;ust=1443733497586285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54771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Los Santos de la Salud</a:t>
            </a:r>
            <a:b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 cuidado de la vida</a:t>
            </a:r>
            <a:r>
              <a:rPr lang="es-ES" dirty="0" smtClean="0">
                <a:latin typeface="Bookman Old Style" pitchFamily="18" charset="0"/>
              </a:rPr>
              <a:t/>
            </a:r>
            <a:br>
              <a:rPr lang="es-ES" dirty="0" smtClean="0">
                <a:latin typeface="Bookman Old Style" pitchFamily="18" charset="0"/>
              </a:rPr>
            </a:br>
            <a:r>
              <a:rPr lang="es-ES" sz="3300" i="1" dirty="0">
                <a:latin typeface="Bookman Old Style" pitchFamily="18" charset="0"/>
              </a:rPr>
              <a:t>T</a:t>
            </a:r>
            <a:r>
              <a:rPr lang="es-ES" sz="3300" i="1" dirty="0" smtClean="0">
                <a:latin typeface="Bookman Old Style" pitchFamily="18" charset="0"/>
              </a:rPr>
              <a:t>esoro y milagro de la Iglesia</a:t>
            </a:r>
            <a:endParaRPr lang="es-ES" sz="3300" i="1" dirty="0">
              <a:latin typeface="Bookman Old Style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Pietro </a:t>
            </a:r>
            <a:r>
              <a:rPr lang="es-ES" dirty="0" err="1" smtClean="0"/>
              <a:t>Magliozzi</a:t>
            </a:r>
            <a:r>
              <a:rPr lang="es-ES" dirty="0" smtClean="0"/>
              <a:t> (religioso </a:t>
            </a:r>
            <a:r>
              <a:rPr lang="es-ES" i="1" u="sng" dirty="0"/>
              <a:t>C</a:t>
            </a:r>
            <a:r>
              <a:rPr lang="es-ES" i="1" u="sng" dirty="0" smtClean="0"/>
              <a:t>amilo</a:t>
            </a:r>
            <a:r>
              <a:rPr lang="es-ES" dirty="0" smtClean="0"/>
              <a:t>)</a:t>
            </a:r>
          </a:p>
          <a:p>
            <a:r>
              <a:rPr lang="es-ES" dirty="0" smtClean="0"/>
              <a:t>Ed. San Pablo, Santiago 2015</a:t>
            </a:r>
            <a:endParaRPr lang="es-ES" dirty="0"/>
          </a:p>
        </p:txBody>
      </p:sp>
      <p:sp>
        <p:nvSpPr>
          <p:cNvPr id="4" name="3 Pergamino horizontal"/>
          <p:cNvSpPr/>
          <p:nvPr/>
        </p:nvSpPr>
        <p:spPr>
          <a:xfrm>
            <a:off x="683568" y="260648"/>
            <a:ext cx="8136904" cy="792088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300" dirty="0" smtClean="0">
                <a:solidFill>
                  <a:srgbClr val="FF0000"/>
                </a:solidFill>
              </a:rPr>
              <a:t>Para el año de la MISERICORDIA:</a:t>
            </a:r>
            <a:endParaRPr lang="es-ES" sz="3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99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835696" y="1556792"/>
            <a:ext cx="5062380" cy="3477875"/>
          </a:xfrm>
          <a:prstGeom prst="rect">
            <a:avLst/>
          </a:prstGeom>
          <a:solidFill>
            <a:srgbClr val="FF0000"/>
          </a:solidFill>
          <a:ln w="31750" cmpd="thickThin">
            <a:solidFill>
              <a:srgbClr val="FFC000"/>
            </a:solidFill>
          </a:ln>
          <a:effectLst>
            <a:outerShdw blurRad="50800" dist="38100" dir="8100000" sx="103000" sy="103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ES" sz="4400" dirty="0">
                <a:latin typeface="Footlight MT Light" pitchFamily="18" charset="0"/>
              </a:rPr>
              <a:t>Buscad cada día el </a:t>
            </a:r>
            <a:r>
              <a:rPr lang="es-ES" sz="4400" b="1" dirty="0">
                <a:latin typeface="Footlight MT Light" pitchFamily="18" charset="0"/>
              </a:rPr>
              <a:t>rostro</a:t>
            </a:r>
            <a:r>
              <a:rPr lang="es-ES" sz="4400" dirty="0">
                <a:latin typeface="Footlight MT Light" pitchFamily="18" charset="0"/>
              </a:rPr>
              <a:t> de los </a:t>
            </a:r>
            <a:r>
              <a:rPr lang="es-ES" sz="4400" dirty="0" smtClean="0">
                <a:latin typeface="Footlight MT Light" pitchFamily="18" charset="0"/>
              </a:rPr>
              <a:t>santos </a:t>
            </a:r>
          </a:p>
          <a:p>
            <a:pPr algn="ctr"/>
            <a:r>
              <a:rPr lang="es-ES" sz="4400" dirty="0" smtClean="0">
                <a:latin typeface="Footlight MT Light" pitchFamily="18" charset="0"/>
              </a:rPr>
              <a:t>y </a:t>
            </a:r>
            <a:r>
              <a:rPr lang="es-ES" sz="4400" dirty="0">
                <a:latin typeface="Footlight MT Light" pitchFamily="18" charset="0"/>
              </a:rPr>
              <a:t>sacad </a:t>
            </a:r>
            <a:endParaRPr lang="es-ES" sz="4400" dirty="0" smtClean="0">
              <a:latin typeface="Footlight MT Light" pitchFamily="18" charset="0"/>
            </a:endParaRPr>
          </a:p>
          <a:p>
            <a:pPr algn="ctr"/>
            <a:r>
              <a:rPr lang="es-ES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provecho </a:t>
            </a:r>
            <a:r>
              <a:rPr lang="es-ES" sz="4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y ventajas</a:t>
            </a:r>
            <a:r>
              <a:rPr lang="es-ES" sz="4400" dirty="0">
                <a:latin typeface="Footlight MT Light" pitchFamily="18" charset="0"/>
              </a:rPr>
              <a:t> de sus </a:t>
            </a:r>
            <a:r>
              <a:rPr lang="es-ES" sz="4400" dirty="0" smtClean="0">
                <a:latin typeface="Footlight MT Light" pitchFamily="18" charset="0"/>
              </a:rPr>
              <a:t>enseñanzas</a:t>
            </a:r>
          </a:p>
        </p:txBody>
      </p:sp>
    </p:spTree>
    <p:extLst>
      <p:ext uri="{BB962C8B-B14F-4D97-AF65-F5344CB8AC3E}">
        <p14:creationId xmlns:p14="http://schemas.microsoft.com/office/powerpoint/2010/main" val="3083620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1) Me hacen </a:t>
            </a:r>
            <a:r>
              <a:rPr lang="es-ES" dirty="0" smtClean="0">
                <a:solidFill>
                  <a:srgbClr val="FF0000"/>
                </a:solidFill>
              </a:rPr>
              <a:t>VIBRAR</a:t>
            </a:r>
            <a:r>
              <a:rPr lang="es-ES" dirty="0" smtClean="0"/>
              <a:t> y sentir bueno,</a:t>
            </a:r>
            <a:br>
              <a:rPr lang="es-ES" dirty="0" smtClean="0"/>
            </a:br>
            <a:r>
              <a:rPr lang="es-ES" dirty="0" smtClean="0"/>
              <a:t>me hacen llorar de conmoción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766763" y="4965151"/>
            <a:ext cx="7610475" cy="110799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ES" sz="3300" dirty="0" smtClean="0">
                <a:solidFill>
                  <a:srgbClr val="002060"/>
                </a:solidFill>
              </a:rPr>
              <a:t>Aprendo </a:t>
            </a:r>
          </a:p>
          <a:p>
            <a:pPr algn="ctr"/>
            <a:r>
              <a:rPr lang="es-ES" sz="3300" dirty="0" smtClean="0">
                <a:solidFill>
                  <a:srgbClr val="002060"/>
                </a:solidFill>
              </a:rPr>
              <a:t>BIENAVENTURANZA</a:t>
            </a:r>
            <a:endParaRPr lang="es-ES" sz="33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905000"/>
            <a:ext cx="76104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10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858218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s-ES" dirty="0" smtClean="0"/>
              <a:t>2) Me atraen, me impulsan, me dan fuerza, </a:t>
            </a:r>
            <a:br>
              <a:rPr lang="es-ES" dirty="0" smtClean="0"/>
            </a:br>
            <a:r>
              <a:rPr lang="es-ES" dirty="0" smtClean="0"/>
              <a:t>me </a:t>
            </a:r>
            <a:r>
              <a:rPr lang="es-ES" dirty="0" smtClean="0">
                <a:solidFill>
                  <a:srgbClr val="FF0000"/>
                </a:solidFill>
              </a:rPr>
              <a:t>MOTIVAN</a:t>
            </a:r>
            <a:r>
              <a:rPr lang="es-ES" dirty="0" smtClean="0"/>
              <a:t> con </a:t>
            </a:r>
            <a:r>
              <a:rPr lang="es-ES" dirty="0"/>
              <a:t>su energía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humana </a:t>
            </a:r>
            <a:r>
              <a:rPr lang="es-ES" dirty="0"/>
              <a:t>y </a:t>
            </a:r>
            <a:r>
              <a:rPr lang="es-ES" dirty="0" smtClean="0"/>
              <a:t>divina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395536" y="2687429"/>
            <a:ext cx="4572000" cy="2800767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algn="ctr"/>
            <a:r>
              <a:rPr lang="es-ES" sz="4400" i="1" dirty="0" smtClean="0">
                <a:latin typeface="Footlight MT Light" pitchFamily="18" charset="0"/>
              </a:rPr>
              <a:t>Energía espiritual,</a:t>
            </a:r>
            <a:endParaRPr lang="es-ES" sz="4400" i="1" dirty="0">
              <a:latin typeface="Footlight MT Light" pitchFamily="18" charset="0"/>
            </a:endParaRPr>
          </a:p>
          <a:p>
            <a:pPr algn="ctr"/>
            <a:r>
              <a:rPr lang="es-ES" sz="4400" i="1" dirty="0" err="1" smtClean="0">
                <a:latin typeface="Footlight MT Light" pitchFamily="18" charset="0"/>
              </a:rPr>
              <a:t>Resiliencia</a:t>
            </a:r>
            <a:r>
              <a:rPr lang="es-ES" sz="4400" i="1" dirty="0" smtClean="0">
                <a:latin typeface="Footlight MT Light" pitchFamily="18" charset="0"/>
              </a:rPr>
              <a:t>,</a:t>
            </a:r>
            <a:endParaRPr lang="es-ES" sz="4400" i="1" dirty="0">
              <a:latin typeface="Footlight MT Light" pitchFamily="18" charset="0"/>
            </a:endParaRPr>
          </a:p>
          <a:p>
            <a:pPr algn="ctr"/>
            <a:r>
              <a:rPr lang="es-ES" sz="4400" i="1" dirty="0" smtClean="0">
                <a:latin typeface="Footlight MT Light" pitchFamily="18" charset="0"/>
              </a:rPr>
              <a:t>Adquiero LIBERTAD interior</a:t>
            </a:r>
            <a:endParaRPr lang="es-ES" sz="4400" i="1" dirty="0">
              <a:latin typeface="Footlight MT Light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76872"/>
            <a:ext cx="3166436" cy="41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29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s-ES" dirty="0" smtClean="0"/>
              <a:t>3) Me enseñan y me iluminan la vida en su fin de SERVIR Y SANAR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2598457" y="3341295"/>
            <a:ext cx="2808312" cy="313932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ES" sz="3300" dirty="0">
                <a:solidFill>
                  <a:srgbClr val="002060"/>
                </a:solidFill>
              </a:rPr>
              <a:t>Conocer su secreto </a:t>
            </a:r>
            <a:r>
              <a:rPr lang="es-ES" sz="3300" dirty="0" smtClean="0">
                <a:solidFill>
                  <a:srgbClr val="002060"/>
                </a:solidFill>
              </a:rPr>
              <a:t>espiritual </a:t>
            </a:r>
          </a:p>
          <a:p>
            <a:pPr algn="ctr"/>
            <a:r>
              <a:rPr lang="es-ES" sz="3300" dirty="0" smtClean="0">
                <a:solidFill>
                  <a:srgbClr val="002060"/>
                </a:solidFill>
              </a:rPr>
              <a:t>Me da PAZ </a:t>
            </a:r>
          </a:p>
          <a:p>
            <a:pPr algn="ctr"/>
            <a:r>
              <a:rPr lang="es-ES" sz="3300" dirty="0">
                <a:solidFill>
                  <a:srgbClr val="002060"/>
                </a:solidFill>
              </a:rPr>
              <a:t>y</a:t>
            </a:r>
            <a:r>
              <a:rPr lang="es-ES" sz="33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s-ES" sz="3300" dirty="0" smtClean="0">
                <a:solidFill>
                  <a:srgbClr val="002060"/>
                </a:solidFill>
              </a:rPr>
              <a:t>PLENITUD</a:t>
            </a:r>
            <a:endParaRPr lang="es-ES" sz="3300" dirty="0">
              <a:solidFill>
                <a:srgbClr val="00206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40916"/>
            <a:ext cx="3126558" cy="4060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58606"/>
            <a:ext cx="2274929" cy="341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55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1143000"/>
          </a:xfrm>
        </p:spPr>
        <p:txBody>
          <a:bodyPr/>
          <a:lstStyle/>
          <a:p>
            <a:r>
              <a:rPr lang="es-ES" dirty="0" smtClean="0"/>
              <a:t>¿Quienes son? 160/360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r>
              <a:rPr lang="es-E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CONSAGRADOS</a:t>
            </a:r>
          </a:p>
          <a:p>
            <a:pPr lvl="1"/>
            <a:r>
              <a:rPr lang="es-ES" dirty="0" smtClean="0">
                <a:solidFill>
                  <a:srgbClr val="002060"/>
                </a:solidFill>
              </a:rPr>
              <a:t>San Martín de Porres, San Camilo de </a:t>
            </a:r>
            <a:r>
              <a:rPr lang="es-ES" dirty="0" err="1" smtClean="0">
                <a:solidFill>
                  <a:srgbClr val="002060"/>
                </a:solidFill>
              </a:rPr>
              <a:t>Lelis</a:t>
            </a:r>
            <a:r>
              <a:rPr lang="es-ES" dirty="0" smtClean="0">
                <a:solidFill>
                  <a:srgbClr val="002060"/>
                </a:solidFill>
              </a:rPr>
              <a:t>, San Vicente de Paul, San Damián de </a:t>
            </a:r>
            <a:r>
              <a:rPr lang="es-ES" dirty="0" err="1" smtClean="0">
                <a:solidFill>
                  <a:srgbClr val="002060"/>
                </a:solidFill>
              </a:rPr>
              <a:t>Veuster</a:t>
            </a:r>
            <a:r>
              <a:rPr lang="es-ES" dirty="0" smtClean="0">
                <a:solidFill>
                  <a:srgbClr val="002060"/>
                </a:solidFill>
              </a:rPr>
              <a:t>, San Juan de Mata, San Benito </a:t>
            </a:r>
            <a:r>
              <a:rPr lang="es-ES" dirty="0" err="1" smtClean="0">
                <a:solidFill>
                  <a:srgbClr val="002060"/>
                </a:solidFill>
              </a:rPr>
              <a:t>Menni</a:t>
            </a:r>
            <a:r>
              <a:rPr lang="es-ES" dirty="0" smtClean="0">
                <a:solidFill>
                  <a:srgbClr val="002060"/>
                </a:solidFill>
              </a:rPr>
              <a:t>,</a:t>
            </a:r>
          </a:p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CONSAGRADAS</a:t>
            </a:r>
          </a:p>
          <a:p>
            <a:pPr lvl="1"/>
            <a:r>
              <a:rPr lang="es-ES" dirty="0" smtClean="0">
                <a:solidFill>
                  <a:srgbClr val="002060"/>
                </a:solidFill>
              </a:rPr>
              <a:t>Sta. Luisa de </a:t>
            </a:r>
            <a:r>
              <a:rPr lang="es-ES" dirty="0" err="1" smtClean="0">
                <a:solidFill>
                  <a:srgbClr val="002060"/>
                </a:solidFill>
              </a:rPr>
              <a:t>Marillac</a:t>
            </a:r>
            <a:r>
              <a:rPr lang="es-ES" dirty="0" smtClean="0">
                <a:solidFill>
                  <a:srgbClr val="002060"/>
                </a:solidFill>
              </a:rPr>
              <a:t>, Sta. Juana </a:t>
            </a:r>
            <a:r>
              <a:rPr lang="es-ES" dirty="0" err="1" smtClean="0">
                <a:solidFill>
                  <a:srgbClr val="002060"/>
                </a:solidFill>
              </a:rPr>
              <a:t>Antida</a:t>
            </a:r>
            <a:r>
              <a:rPr lang="es-ES" dirty="0" smtClean="0">
                <a:solidFill>
                  <a:srgbClr val="002060"/>
                </a:solidFill>
              </a:rPr>
              <a:t>, S. </a:t>
            </a:r>
            <a:r>
              <a:rPr lang="es-ES" dirty="0" err="1" smtClean="0">
                <a:solidFill>
                  <a:srgbClr val="002060"/>
                </a:solidFill>
              </a:rPr>
              <a:t>Ildegarda</a:t>
            </a:r>
            <a:r>
              <a:rPr lang="es-ES" dirty="0" smtClean="0">
                <a:solidFill>
                  <a:srgbClr val="002060"/>
                </a:solidFill>
              </a:rPr>
              <a:t>, B. María </a:t>
            </a:r>
            <a:r>
              <a:rPr lang="es-ES" dirty="0" err="1" smtClean="0">
                <a:solidFill>
                  <a:srgbClr val="002060"/>
                </a:solidFill>
              </a:rPr>
              <a:t>Domenica</a:t>
            </a:r>
            <a:r>
              <a:rPr lang="es-ES" dirty="0" smtClean="0">
                <a:solidFill>
                  <a:srgbClr val="002060"/>
                </a:solidFill>
              </a:rPr>
              <a:t> B. </a:t>
            </a:r>
            <a:r>
              <a:rPr lang="es-ES" dirty="0" err="1" smtClean="0">
                <a:solidFill>
                  <a:srgbClr val="002060"/>
                </a:solidFill>
              </a:rPr>
              <a:t>Barbantini</a:t>
            </a:r>
            <a:r>
              <a:rPr lang="es-ES" dirty="0" smtClean="0">
                <a:solidFill>
                  <a:srgbClr val="002060"/>
                </a:solidFill>
              </a:rPr>
              <a:t>, B. María Josefa del Corazón de Jesús, B. Teresa de Calcuta</a:t>
            </a:r>
          </a:p>
          <a:p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SACERDOTES Y OBISPOS</a:t>
            </a:r>
          </a:p>
          <a:p>
            <a:pPr lvl="1"/>
            <a:r>
              <a:rPr lang="es-ES" dirty="0" smtClean="0">
                <a:solidFill>
                  <a:srgbClr val="002060"/>
                </a:solidFill>
              </a:rPr>
              <a:t>San Basilio, S. Luis </a:t>
            </a:r>
            <a:r>
              <a:rPr lang="es-ES" dirty="0" err="1" smtClean="0">
                <a:solidFill>
                  <a:srgbClr val="002060"/>
                </a:solidFill>
              </a:rPr>
              <a:t>Orione</a:t>
            </a:r>
            <a:r>
              <a:rPr lang="es-ES" dirty="0" smtClean="0">
                <a:solidFill>
                  <a:srgbClr val="002060"/>
                </a:solidFill>
              </a:rPr>
              <a:t>, S. José Benito </a:t>
            </a:r>
            <a:r>
              <a:rPr lang="es-ES" dirty="0" err="1" smtClean="0">
                <a:solidFill>
                  <a:srgbClr val="002060"/>
                </a:solidFill>
              </a:rPr>
              <a:t>Cottolengo</a:t>
            </a:r>
            <a:r>
              <a:rPr lang="es-ES" dirty="0" smtClean="0">
                <a:solidFill>
                  <a:srgbClr val="002060"/>
                </a:solidFill>
              </a:rPr>
              <a:t>, B. Carlo Ñoqui, Pierre </a:t>
            </a:r>
            <a:r>
              <a:rPr lang="es-ES" dirty="0" err="1" smtClean="0">
                <a:solidFill>
                  <a:srgbClr val="002060"/>
                </a:solidFill>
              </a:rPr>
              <a:t>Francois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Jamet</a:t>
            </a:r>
            <a:endParaRPr lang="es-ES" dirty="0" smtClean="0">
              <a:solidFill>
                <a:srgbClr val="002060"/>
              </a:solidFill>
            </a:endParaRPr>
          </a:p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LAICOS</a:t>
            </a:r>
          </a:p>
          <a:p>
            <a:pPr lvl="1"/>
            <a:r>
              <a:rPr lang="es-ES" dirty="0">
                <a:solidFill>
                  <a:srgbClr val="002060"/>
                </a:solidFill>
              </a:rPr>
              <a:t>San Juan de Dios</a:t>
            </a:r>
            <a:r>
              <a:rPr lang="es-ES" dirty="0" smtClean="0">
                <a:solidFill>
                  <a:srgbClr val="002060"/>
                </a:solidFill>
              </a:rPr>
              <a:t>, Guido de Montpellier, </a:t>
            </a:r>
            <a:r>
              <a:rPr lang="es-ES" dirty="0" err="1" smtClean="0">
                <a:solidFill>
                  <a:srgbClr val="002060"/>
                </a:solidFill>
              </a:rPr>
              <a:t>Raul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Follerau</a:t>
            </a:r>
            <a:endParaRPr lang="es-E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24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  <a:solidFill>
            <a:srgbClr val="FFFF00"/>
          </a:solidFill>
        </p:spPr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LAICAS</a:t>
            </a:r>
          </a:p>
          <a:p>
            <a:pPr lvl="1"/>
            <a:r>
              <a:rPr lang="es-ES" dirty="0" smtClean="0">
                <a:solidFill>
                  <a:srgbClr val="002060"/>
                </a:solidFill>
              </a:rPr>
              <a:t>Sta. </a:t>
            </a:r>
            <a:r>
              <a:rPr lang="es-ES" dirty="0" err="1" smtClean="0">
                <a:solidFill>
                  <a:srgbClr val="002060"/>
                </a:solidFill>
              </a:rPr>
              <a:t>Teodosia</a:t>
            </a:r>
            <a:r>
              <a:rPr lang="es-ES" dirty="0" smtClean="0">
                <a:solidFill>
                  <a:srgbClr val="002060"/>
                </a:solidFill>
              </a:rPr>
              <a:t> de </a:t>
            </a:r>
            <a:r>
              <a:rPr lang="es-ES" dirty="0" err="1" smtClean="0">
                <a:solidFill>
                  <a:srgbClr val="002060"/>
                </a:solidFill>
              </a:rPr>
              <a:t>Cesarea</a:t>
            </a:r>
            <a:r>
              <a:rPr lang="es-ES" dirty="0" smtClean="0">
                <a:solidFill>
                  <a:srgbClr val="002060"/>
                </a:solidFill>
              </a:rPr>
              <a:t>, Sta. </a:t>
            </a:r>
            <a:r>
              <a:rPr lang="es-ES" dirty="0" err="1" smtClean="0">
                <a:solidFill>
                  <a:srgbClr val="002060"/>
                </a:solidFill>
              </a:rPr>
              <a:t>Angela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Merici</a:t>
            </a:r>
            <a:r>
              <a:rPr lang="es-ES" dirty="0" smtClean="0">
                <a:solidFill>
                  <a:srgbClr val="002060"/>
                </a:solidFill>
              </a:rPr>
              <a:t>, S. Francisca Romana, B. Magdalena de </a:t>
            </a:r>
            <a:r>
              <a:rPr lang="es-ES" dirty="0" err="1" smtClean="0">
                <a:solidFill>
                  <a:srgbClr val="002060"/>
                </a:solidFill>
              </a:rPr>
              <a:t>Canossa</a:t>
            </a:r>
            <a:r>
              <a:rPr lang="es-ES" dirty="0" smtClean="0">
                <a:solidFill>
                  <a:srgbClr val="002060"/>
                </a:solidFill>
              </a:rPr>
              <a:t>, S. </a:t>
            </a:r>
            <a:r>
              <a:rPr lang="es-ES" dirty="0" err="1" smtClean="0">
                <a:solidFill>
                  <a:srgbClr val="002060"/>
                </a:solidFill>
              </a:rPr>
              <a:t>Joana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Beretta</a:t>
            </a:r>
            <a:r>
              <a:rPr lang="es-ES" dirty="0" smtClean="0">
                <a:solidFill>
                  <a:srgbClr val="002060"/>
                </a:solidFill>
              </a:rPr>
              <a:t> Molla, S. </a:t>
            </a:r>
            <a:r>
              <a:rPr lang="es-ES" dirty="0" err="1" smtClean="0">
                <a:solidFill>
                  <a:srgbClr val="002060"/>
                </a:solidFill>
              </a:rPr>
              <a:t>Bartolomea</a:t>
            </a:r>
            <a:r>
              <a:rPr lang="es-ES" dirty="0" smtClean="0">
                <a:solidFill>
                  <a:srgbClr val="002060"/>
                </a:solidFill>
              </a:rPr>
              <a:t> M. </a:t>
            </a:r>
            <a:r>
              <a:rPr lang="es-ES" dirty="0" err="1" smtClean="0">
                <a:solidFill>
                  <a:srgbClr val="002060"/>
                </a:solidFill>
              </a:rPr>
              <a:t>Capitanio</a:t>
            </a:r>
            <a:r>
              <a:rPr lang="es-ES" dirty="0" smtClean="0">
                <a:solidFill>
                  <a:srgbClr val="002060"/>
                </a:solidFill>
              </a:rPr>
              <a:t>, Dra. Ana </a:t>
            </a:r>
            <a:r>
              <a:rPr lang="es-ES" dirty="0" err="1" smtClean="0">
                <a:solidFill>
                  <a:srgbClr val="002060"/>
                </a:solidFill>
              </a:rPr>
              <a:t>Dengel</a:t>
            </a:r>
            <a:r>
              <a:rPr lang="es-ES" dirty="0" smtClean="0">
                <a:solidFill>
                  <a:srgbClr val="002060"/>
                </a:solidFill>
              </a:rPr>
              <a:t>, </a:t>
            </a:r>
            <a:r>
              <a:rPr lang="es-ES" dirty="0" err="1" smtClean="0">
                <a:solidFill>
                  <a:srgbClr val="002060"/>
                </a:solidFill>
              </a:rPr>
              <a:t>Eileen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O’Connor</a:t>
            </a:r>
            <a:r>
              <a:rPr lang="es-ES" dirty="0" smtClean="0">
                <a:solidFill>
                  <a:srgbClr val="002060"/>
                </a:solidFill>
              </a:rPr>
              <a:t>, Paulina von </a:t>
            </a:r>
            <a:r>
              <a:rPr lang="es-ES" dirty="0" err="1" smtClean="0">
                <a:solidFill>
                  <a:srgbClr val="002060"/>
                </a:solidFill>
              </a:rPr>
              <a:t>Mallinckrodt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849" y="3140968"/>
            <a:ext cx="3071695" cy="260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63321"/>
            <a:ext cx="3491880" cy="2348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17032"/>
            <a:ext cx="1709564" cy="290847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contourW="19050"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 de flecha"/>
          <p:cNvCxnSpPr/>
          <p:nvPr/>
        </p:nvCxnSpPr>
        <p:spPr>
          <a:xfrm flipH="1">
            <a:off x="1619672" y="2276872"/>
            <a:ext cx="72008" cy="1286449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6516216" y="1412776"/>
            <a:ext cx="504056" cy="2448272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5220072" y="2276872"/>
            <a:ext cx="0" cy="2460593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extrusionH="76200" contourW="19050"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66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7933" y="910069"/>
            <a:ext cx="5770984" cy="3527044"/>
          </a:xfrm>
          <a:solidFill>
            <a:srgbClr val="FFFF00"/>
          </a:solidFill>
        </p:spPr>
        <p:txBody>
          <a:bodyPr/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 MÉDICOS</a:t>
            </a:r>
            <a:r>
              <a:rPr lang="es-ES" dirty="0">
                <a:solidFill>
                  <a:srgbClr val="002060"/>
                </a:solidFill>
              </a:rPr>
              <a:t>: </a:t>
            </a:r>
          </a:p>
          <a:p>
            <a:pPr lvl="1"/>
            <a:r>
              <a:rPr lang="es-ES" dirty="0" smtClean="0">
                <a:solidFill>
                  <a:srgbClr val="002060"/>
                </a:solidFill>
              </a:rPr>
              <a:t>S. Lucas, Ss. Cosme y Damián, S</a:t>
            </a:r>
            <a:r>
              <a:rPr lang="es-ES" dirty="0">
                <a:solidFill>
                  <a:srgbClr val="002060"/>
                </a:solidFill>
              </a:rPr>
              <a:t>. Blas, S. </a:t>
            </a:r>
            <a:r>
              <a:rPr lang="es-ES" dirty="0" err="1">
                <a:solidFill>
                  <a:srgbClr val="002060"/>
                </a:solidFill>
              </a:rPr>
              <a:t>Pápilo</a:t>
            </a:r>
            <a:r>
              <a:rPr lang="es-ES" dirty="0">
                <a:solidFill>
                  <a:srgbClr val="002060"/>
                </a:solidFill>
              </a:rPr>
              <a:t>, S. </a:t>
            </a:r>
            <a:r>
              <a:rPr lang="es-ES" dirty="0" err="1">
                <a:solidFill>
                  <a:srgbClr val="002060"/>
                </a:solidFill>
              </a:rPr>
              <a:t>Talaleo</a:t>
            </a:r>
            <a:r>
              <a:rPr lang="es-ES" dirty="0">
                <a:solidFill>
                  <a:srgbClr val="002060"/>
                </a:solidFill>
              </a:rPr>
              <a:t>, S. Francisco </a:t>
            </a:r>
            <a:r>
              <a:rPr lang="es-ES" dirty="0" smtClean="0">
                <a:solidFill>
                  <a:srgbClr val="002060"/>
                </a:solidFill>
              </a:rPr>
              <a:t>japonés, </a:t>
            </a:r>
            <a:r>
              <a:rPr lang="es-ES" dirty="0">
                <a:solidFill>
                  <a:srgbClr val="002060"/>
                </a:solidFill>
              </a:rPr>
              <a:t>S. Julián de </a:t>
            </a:r>
            <a:r>
              <a:rPr lang="es-ES" dirty="0" err="1">
                <a:solidFill>
                  <a:srgbClr val="002060"/>
                </a:solidFill>
              </a:rPr>
              <a:t>Emesa</a:t>
            </a:r>
            <a:r>
              <a:rPr lang="es-ES" dirty="0">
                <a:solidFill>
                  <a:srgbClr val="002060"/>
                </a:solidFill>
              </a:rPr>
              <a:t>, </a:t>
            </a:r>
            <a:r>
              <a:rPr lang="es-ES" dirty="0" smtClean="0">
                <a:solidFill>
                  <a:srgbClr val="002060"/>
                </a:solidFill>
              </a:rPr>
              <a:t>S</a:t>
            </a:r>
            <a:r>
              <a:rPr lang="es-ES" dirty="0">
                <a:solidFill>
                  <a:srgbClr val="002060"/>
                </a:solidFill>
              </a:rPr>
              <a:t>. </a:t>
            </a:r>
            <a:r>
              <a:rPr lang="es-ES" dirty="0" err="1">
                <a:solidFill>
                  <a:srgbClr val="002060"/>
                </a:solidFill>
              </a:rPr>
              <a:t>Codrato</a:t>
            </a:r>
            <a:r>
              <a:rPr lang="es-ES" dirty="0">
                <a:solidFill>
                  <a:srgbClr val="002060"/>
                </a:solidFill>
              </a:rPr>
              <a:t>, S. Cesario, S. Atanasio de Alejandría, </a:t>
            </a:r>
            <a:r>
              <a:rPr lang="es-ES" dirty="0" smtClean="0">
                <a:solidFill>
                  <a:srgbClr val="002060"/>
                </a:solidFill>
              </a:rPr>
              <a:t>S. </a:t>
            </a:r>
            <a:r>
              <a:rPr lang="es-ES" dirty="0">
                <a:solidFill>
                  <a:srgbClr val="002060"/>
                </a:solidFill>
              </a:rPr>
              <a:t>José </a:t>
            </a:r>
            <a:r>
              <a:rPr lang="es-ES" dirty="0" err="1">
                <a:solidFill>
                  <a:srgbClr val="002060"/>
                </a:solidFill>
              </a:rPr>
              <a:t>Moscati</a:t>
            </a:r>
            <a:r>
              <a:rPr lang="es-ES" dirty="0">
                <a:solidFill>
                  <a:srgbClr val="002060"/>
                </a:solidFill>
              </a:rPr>
              <a:t>, …</a:t>
            </a:r>
          </a:p>
        </p:txBody>
      </p:sp>
      <p:sp>
        <p:nvSpPr>
          <p:cNvPr id="4" name="3 Elipse"/>
          <p:cNvSpPr/>
          <p:nvPr/>
        </p:nvSpPr>
        <p:spPr>
          <a:xfrm>
            <a:off x="107504" y="4581128"/>
            <a:ext cx="6516216" cy="201622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i="1" dirty="0" smtClean="0">
                <a:latin typeface="Bookman Old Style" pitchFamily="18" charset="0"/>
              </a:rPr>
              <a:t>Historias</a:t>
            </a:r>
          </a:p>
          <a:p>
            <a:pPr algn="ctr"/>
            <a:r>
              <a:rPr lang="es-ES" sz="3000" i="1" dirty="0" smtClean="0">
                <a:latin typeface="Bookman Old Style" pitchFamily="18" charset="0"/>
              </a:rPr>
              <a:t>Que sanan y salvan</a:t>
            </a:r>
            <a:endParaRPr lang="es-ES" sz="3000" i="1" dirty="0">
              <a:latin typeface="Bookman Old Style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320" y="116632"/>
            <a:ext cx="259728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4807"/>
            <a:ext cx="1258978" cy="130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58651"/>
            <a:ext cx="918074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605" y="3931470"/>
            <a:ext cx="1836712" cy="280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 de flecha"/>
          <p:cNvCxnSpPr>
            <a:endCxn id="5124" idx="1"/>
          </p:cNvCxnSpPr>
          <p:nvPr/>
        </p:nvCxnSpPr>
        <p:spPr>
          <a:xfrm flipV="1">
            <a:off x="3563888" y="778350"/>
            <a:ext cx="1224136" cy="850450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5292080" y="3573016"/>
            <a:ext cx="1944216" cy="1152128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flipH="1">
            <a:off x="899592" y="2204864"/>
            <a:ext cx="288032" cy="288032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20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852936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FF00"/>
                </a:solidFill>
                <a:latin typeface="Lucida Handwriting" pitchFamily="66" charset="0"/>
              </a:rPr>
              <a:t>¡Gracias</a:t>
            </a:r>
            <a:r>
              <a:rPr lang="es-ES" dirty="0" smtClean="0">
                <a:solidFill>
                  <a:srgbClr val="FF0000"/>
                </a:solidFill>
                <a:latin typeface="Lucida Handwriting" pitchFamily="66" charset="0"/>
              </a:rPr>
              <a:t> </a:t>
            </a:r>
            <a:r>
              <a:rPr lang="es-ES" dirty="0" smtClean="0">
                <a:solidFill>
                  <a:srgbClr val="FFFF00"/>
                </a:solidFill>
                <a:latin typeface="Lucida Handwriting" pitchFamily="66" charset="0"/>
              </a:rPr>
              <a:t>!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y saquen </a:t>
            </a:r>
            <a:r>
              <a:rPr lang="es-ES" b="1" i="1" dirty="0" smtClean="0"/>
              <a:t>provecho</a:t>
            </a:r>
            <a:r>
              <a:rPr lang="es-ES" dirty="0" smtClean="0"/>
              <a:t> leyendo a los santos</a:t>
            </a:r>
            <a:endParaRPr lang="es-E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91379"/>
            <a:ext cx="1769558" cy="266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87" y="398609"/>
            <a:ext cx="2039281" cy="2916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91377"/>
            <a:ext cx="1668349" cy="266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95315"/>
            <a:ext cx="3345817" cy="245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8609"/>
            <a:ext cx="189547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 descr="http://www.vitral.org/vitral/vitral72/imagen/cine1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420" y="685540"/>
            <a:ext cx="2430698" cy="234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0" y="6237312"/>
            <a:ext cx="4067944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3300" dirty="0" smtClean="0"/>
              <a:t>www.humanizar.uc.cl</a:t>
            </a:r>
            <a:endParaRPr lang="es-ES" sz="33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580112" y="6237312"/>
            <a:ext cx="3553838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3300" dirty="0" smtClean="0"/>
              <a:t>www.camilianos.cl</a:t>
            </a:r>
            <a:endParaRPr lang="es-ES" sz="3300" dirty="0"/>
          </a:p>
        </p:txBody>
      </p:sp>
    </p:spTree>
    <p:extLst>
      <p:ext uri="{BB962C8B-B14F-4D97-AF65-F5344CB8AC3E}">
        <p14:creationId xmlns:p14="http://schemas.microsoft.com/office/powerpoint/2010/main" val="220662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832"/>
            <a:ext cx="4684124" cy="690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5004048" y="1628800"/>
            <a:ext cx="3744416" cy="309634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300" dirty="0" smtClean="0">
                <a:solidFill>
                  <a:srgbClr val="FFFF00"/>
                </a:solidFill>
                <a:latin typeface="Footlight MT Light" pitchFamily="18" charset="0"/>
              </a:rPr>
              <a:t>Novedad editorial</a:t>
            </a:r>
          </a:p>
          <a:p>
            <a:pPr algn="ctr"/>
            <a:r>
              <a:rPr lang="es-ES" sz="3300" dirty="0" smtClean="0">
                <a:solidFill>
                  <a:srgbClr val="FFFF00"/>
                </a:solidFill>
                <a:latin typeface="Footlight MT Light" pitchFamily="18" charset="0"/>
              </a:rPr>
              <a:t>SAN PABLO</a:t>
            </a:r>
          </a:p>
          <a:p>
            <a:pPr algn="ctr"/>
            <a:r>
              <a:rPr lang="es-ES" sz="3300" dirty="0" smtClean="0">
                <a:solidFill>
                  <a:srgbClr val="FFFF00"/>
                </a:solidFill>
                <a:latin typeface="Footlight MT Light" pitchFamily="18" charset="0"/>
              </a:rPr>
              <a:t>CHILE</a:t>
            </a:r>
          </a:p>
          <a:p>
            <a:pPr algn="ctr"/>
            <a:r>
              <a:rPr lang="es-ES" sz="3300" dirty="0" smtClean="0">
                <a:solidFill>
                  <a:srgbClr val="FFFF00"/>
                </a:solidFill>
                <a:latin typeface="Footlight MT Light" pitchFamily="18" charset="0"/>
              </a:rPr>
              <a:t>2015</a:t>
            </a:r>
            <a:endParaRPr lang="es-ES" sz="3300" dirty="0">
              <a:solidFill>
                <a:srgbClr val="FFFF00"/>
              </a:solidFill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17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Motivarse interiormente a leerlos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564905"/>
            <a:ext cx="8229600" cy="230425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algn="ctr"/>
            <a:r>
              <a:rPr lang="es-ES" sz="4400" dirty="0" smtClean="0">
                <a:solidFill>
                  <a:srgbClr val="C00000"/>
                </a:solidFill>
                <a:latin typeface="Footlight MT Light" pitchFamily="18" charset="0"/>
              </a:rPr>
              <a:t>Buscad cada día el </a:t>
            </a:r>
            <a:r>
              <a:rPr lang="es-ES" sz="4400" b="1" dirty="0" smtClean="0">
                <a:solidFill>
                  <a:srgbClr val="C00000"/>
                </a:solidFill>
                <a:latin typeface="Footlight MT Light" pitchFamily="18" charset="0"/>
              </a:rPr>
              <a:t>rostro</a:t>
            </a:r>
            <a:r>
              <a:rPr lang="es-ES" sz="4400" dirty="0" smtClean="0">
                <a:solidFill>
                  <a:srgbClr val="C00000"/>
                </a:solidFill>
                <a:latin typeface="Footlight MT Light" pitchFamily="18" charset="0"/>
              </a:rPr>
              <a:t> de los santos y sacad </a:t>
            </a:r>
            <a:r>
              <a:rPr lang="es-ES" sz="4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provecho y ventajas</a:t>
            </a:r>
            <a:r>
              <a:rPr lang="es-ES" sz="4400" dirty="0" smtClean="0">
                <a:solidFill>
                  <a:srgbClr val="C00000"/>
                </a:solidFill>
                <a:latin typeface="Footlight MT Light" pitchFamily="18" charset="0"/>
              </a:rPr>
              <a:t> de sus enseñanzas </a:t>
            </a:r>
            <a:r>
              <a:rPr lang="es-ES" sz="3300" dirty="0" smtClean="0">
                <a:solidFill>
                  <a:srgbClr val="002060"/>
                </a:solidFill>
                <a:latin typeface="Footlight MT Light" pitchFamily="18" charset="0"/>
              </a:rPr>
              <a:t>(</a:t>
            </a:r>
            <a:r>
              <a:rPr lang="es-ES" sz="3300" dirty="0" err="1" smtClean="0">
                <a:solidFill>
                  <a:srgbClr val="002060"/>
                </a:solidFill>
                <a:latin typeface="Footlight MT Light" pitchFamily="18" charset="0"/>
              </a:rPr>
              <a:t>Didachê</a:t>
            </a:r>
            <a:r>
              <a:rPr lang="es-ES" sz="3300" dirty="0" smtClean="0">
                <a:solidFill>
                  <a:srgbClr val="002060"/>
                </a:solidFill>
                <a:latin typeface="Footlight MT Light" pitchFamily="18" charset="0"/>
              </a:rPr>
              <a:t>)</a:t>
            </a:r>
            <a:endParaRPr lang="es-ES" sz="3300" dirty="0">
              <a:solidFill>
                <a:srgbClr val="002060"/>
              </a:solidFill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53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077072"/>
            <a:ext cx="9144000" cy="230425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3200" i="1" dirty="0" smtClean="0">
                <a:solidFill>
                  <a:srgbClr val="002060"/>
                </a:solidFill>
                <a:latin typeface="Footlight MT Light" pitchFamily="18" charset="0"/>
              </a:rPr>
              <a:t>¡Mucho  más!</a:t>
            </a:r>
            <a:r>
              <a:rPr lang="es-ES" sz="3700" dirty="0" smtClean="0">
                <a:latin typeface="Bookman Old Style" pitchFamily="18" charset="0"/>
              </a:rPr>
              <a:t/>
            </a:r>
            <a:br>
              <a:rPr lang="es-ES" sz="3700" dirty="0" smtClean="0">
                <a:latin typeface="Bookman Old Style" pitchFamily="18" charset="0"/>
              </a:rPr>
            </a:br>
            <a:r>
              <a:rPr lang="es-ES" sz="3700" dirty="0" smtClean="0">
                <a:solidFill>
                  <a:srgbClr val="FF0000"/>
                </a:solidFill>
                <a:latin typeface="Bookman Old Style" pitchFamily="18" charset="0"/>
              </a:rPr>
              <a:t>Como cristianos </a:t>
            </a:r>
            <a:r>
              <a:rPr lang="es-ES" sz="3700" i="1" u="sng" dirty="0" smtClean="0">
                <a:solidFill>
                  <a:srgbClr val="FF0000"/>
                </a:solidFill>
                <a:latin typeface="Bookman Old Style" pitchFamily="18" charset="0"/>
              </a:rPr>
              <a:t>participamos</a:t>
            </a:r>
            <a:r>
              <a:rPr lang="es-ES" sz="3700" dirty="0" smtClean="0">
                <a:solidFill>
                  <a:srgbClr val="FF0000"/>
                </a:solidFill>
                <a:latin typeface="Bookman Old Style" pitchFamily="18" charset="0"/>
              </a:rPr>
              <a:t> de </a:t>
            </a:r>
            <a:r>
              <a:rPr lang="es-ES" sz="3700" i="1" dirty="0" smtClean="0">
                <a:solidFill>
                  <a:srgbClr val="FF0000"/>
                </a:solidFill>
                <a:latin typeface="Bookman Old Style" pitchFamily="18" charset="0"/>
              </a:rPr>
              <a:t>los santos de la caridad,</a:t>
            </a:r>
            <a:r>
              <a:rPr lang="es-ES" sz="3700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S" sz="3700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S" sz="3100" dirty="0" smtClean="0">
                <a:solidFill>
                  <a:srgbClr val="FF0000"/>
                </a:solidFill>
                <a:latin typeface="Bookman Old Style" pitchFamily="18" charset="0"/>
              </a:rPr>
              <a:t>lo más precioso en la historia del bien</a:t>
            </a:r>
            <a:r>
              <a:rPr lang="es-ES" dirty="0" smtClean="0">
                <a:solidFill>
                  <a:srgbClr val="FF0000"/>
                </a:solidFill>
              </a:rPr>
              <a:t/>
            </a:r>
            <a:br>
              <a:rPr lang="es-ES" dirty="0" smtClean="0">
                <a:solidFill>
                  <a:srgbClr val="FF0000"/>
                </a:solidFill>
              </a:rPr>
            </a:b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11560" y="548680"/>
            <a:ext cx="7772400" cy="3354164"/>
          </a:xfrm>
          <a:noFill/>
        </p:spPr>
        <p:txBody>
          <a:bodyPr>
            <a:normAutofit lnSpcReduction="10000"/>
          </a:bodyPr>
          <a:lstStyle/>
          <a:p>
            <a:pPr algn="ctr"/>
            <a:r>
              <a:rPr lang="es-ES" sz="3300" i="1" dirty="0" smtClean="0">
                <a:solidFill>
                  <a:schemeClr val="tx1"/>
                </a:solidFill>
                <a:latin typeface="Footlight MT Light" pitchFamily="18" charset="0"/>
              </a:rPr>
              <a:t>Si mi apellido fuera famoso: O’ </a:t>
            </a:r>
            <a:r>
              <a:rPr lang="es-ES" sz="3300" i="1" dirty="0" err="1" smtClean="0">
                <a:solidFill>
                  <a:schemeClr val="tx1"/>
                </a:solidFill>
                <a:latin typeface="Footlight MT Light" pitchFamily="18" charset="0"/>
              </a:rPr>
              <a:t>Higgins</a:t>
            </a:r>
            <a:r>
              <a:rPr lang="es-ES" sz="3300" i="1" dirty="0" smtClean="0">
                <a:solidFill>
                  <a:schemeClr val="tx1"/>
                </a:solidFill>
                <a:latin typeface="Footlight MT Light" pitchFamily="18" charset="0"/>
              </a:rPr>
              <a:t>, Carrera, Freire, </a:t>
            </a:r>
            <a:r>
              <a:rPr lang="es-ES" sz="3300" i="1" dirty="0" err="1" smtClean="0">
                <a:solidFill>
                  <a:schemeClr val="tx1"/>
                </a:solidFill>
                <a:latin typeface="Footlight MT Light" pitchFamily="18" charset="0"/>
              </a:rPr>
              <a:t>Eyzaguirre</a:t>
            </a:r>
            <a:r>
              <a:rPr lang="es-ES" sz="3300" i="1" dirty="0" smtClean="0">
                <a:solidFill>
                  <a:schemeClr val="tx1"/>
                </a:solidFill>
                <a:latin typeface="Footlight MT Light" pitchFamily="18" charset="0"/>
              </a:rPr>
              <a:t>,…</a:t>
            </a:r>
          </a:p>
          <a:p>
            <a:pPr algn="ctr"/>
            <a:r>
              <a:rPr lang="es-ES" sz="3300" i="1" dirty="0">
                <a:solidFill>
                  <a:schemeClr val="tx1"/>
                </a:solidFill>
                <a:latin typeface="Footlight MT Light" pitchFamily="18" charset="0"/>
              </a:rPr>
              <a:t>o</a:t>
            </a:r>
            <a:r>
              <a:rPr lang="es-ES" sz="3300" i="1" dirty="0" smtClean="0">
                <a:solidFill>
                  <a:schemeClr val="tx1"/>
                </a:solidFill>
                <a:latin typeface="Footlight MT Light" pitchFamily="18" charset="0"/>
              </a:rPr>
              <a:t> Einstein, Washington, Beethoven, </a:t>
            </a:r>
          </a:p>
          <a:p>
            <a:pPr algn="ctr"/>
            <a:r>
              <a:rPr lang="es-ES" sz="3300" i="1" dirty="0" smtClean="0">
                <a:solidFill>
                  <a:schemeClr val="tx1"/>
                </a:solidFill>
                <a:latin typeface="Footlight MT Light" pitchFamily="18" charset="0"/>
              </a:rPr>
              <a:t>Da Vinci, Mandela, Gandhi,…</a:t>
            </a:r>
          </a:p>
          <a:p>
            <a:pPr algn="ctr"/>
            <a:r>
              <a:rPr lang="es-ES" sz="3300" i="1" dirty="0" smtClean="0">
                <a:solidFill>
                  <a:schemeClr val="tx1"/>
                </a:solidFill>
                <a:latin typeface="Footlight MT Light" pitchFamily="18" charset="0"/>
              </a:rPr>
              <a:t>Me sentiría parte de los </a:t>
            </a:r>
          </a:p>
          <a:p>
            <a:pPr algn="ctr"/>
            <a:r>
              <a:rPr lang="es-ES" sz="3300" i="1" u="sng" dirty="0" smtClean="0">
                <a:solidFill>
                  <a:schemeClr val="tx1"/>
                </a:solidFill>
                <a:latin typeface="Footlight MT Light" pitchFamily="18" charset="0"/>
              </a:rPr>
              <a:t>benefactores de la humanidad</a:t>
            </a:r>
            <a:endParaRPr lang="es-ES" sz="3300" i="1" u="sng" dirty="0">
              <a:solidFill>
                <a:schemeClr val="tx1"/>
              </a:solidFill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1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16632"/>
            <a:ext cx="9144000" cy="200054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ES" sz="2200" b="1" dirty="0" smtClean="0">
                <a:latin typeface="Bookman Old Style" pitchFamily="18" charset="0"/>
              </a:rPr>
              <a:t>Con lo santos participamos de</a:t>
            </a:r>
            <a:endParaRPr lang="es-ES" sz="2200" b="1" dirty="0">
              <a:latin typeface="Bookman Old Style" pitchFamily="18" charset="0"/>
            </a:endParaRPr>
          </a:p>
          <a:p>
            <a:pPr algn="ctr"/>
            <a:r>
              <a:rPr lang="es-ES" sz="3400" b="1" dirty="0" smtClean="0"/>
              <a:t>*Jesús </a:t>
            </a:r>
            <a:r>
              <a:rPr lang="es-ES" sz="3400" dirty="0" smtClean="0"/>
              <a:t>que inaugura </a:t>
            </a:r>
            <a:r>
              <a:rPr lang="es-ES" sz="3400" dirty="0"/>
              <a:t>la llegada de su </a:t>
            </a:r>
            <a:r>
              <a:rPr lang="es-ES" sz="3400" b="1" dirty="0"/>
              <a:t>Reino</a:t>
            </a:r>
            <a:r>
              <a:rPr lang="es-ES" sz="3400" dirty="0"/>
              <a:t> con gestos, palabras, miradas que sanan, que </a:t>
            </a:r>
            <a:r>
              <a:rPr lang="es-ES" sz="3400" i="1" u="sng" dirty="0"/>
              <a:t>comunican vida y </a:t>
            </a:r>
            <a:r>
              <a:rPr lang="es-ES" sz="3400" i="1" u="sng" dirty="0" smtClean="0"/>
              <a:t>salud</a:t>
            </a:r>
            <a:r>
              <a:rPr lang="es-ES" sz="3400" i="1" dirty="0" smtClean="0"/>
              <a:t>. </a:t>
            </a:r>
            <a:endParaRPr lang="es-ES" sz="3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09752"/>
            <a:ext cx="6339156" cy="474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316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30623" y="-4394"/>
            <a:ext cx="9144000" cy="186204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ES" sz="2200" b="1" dirty="0">
                <a:latin typeface="Bookman Old Style" pitchFamily="18" charset="0"/>
              </a:rPr>
              <a:t>Con lo santos participamos de</a:t>
            </a:r>
          </a:p>
          <a:p>
            <a:pPr algn="ctr"/>
            <a:r>
              <a:rPr lang="es-ES" sz="3400" dirty="0" smtClean="0"/>
              <a:t>•</a:t>
            </a:r>
            <a:r>
              <a:rPr lang="es-ES" sz="3400" b="1" dirty="0" smtClean="0"/>
              <a:t>San Camilo, San Juan de Dios y 360 entre santos/as, beatos/as y fundadores/as </a:t>
            </a:r>
            <a:r>
              <a:rPr lang="es-ES" sz="2500" dirty="0" smtClean="0"/>
              <a:t>que</a:t>
            </a:r>
          </a:p>
          <a:p>
            <a:pPr algn="ctr"/>
            <a:r>
              <a:rPr lang="es-ES" sz="2500" dirty="0" smtClean="0"/>
              <a:t>han creado 2000 años de “</a:t>
            </a:r>
            <a:r>
              <a:rPr lang="es-ES" sz="2500" i="1" u="sng" dirty="0" smtClean="0"/>
              <a:t>historia de la caridad</a:t>
            </a:r>
            <a:r>
              <a:rPr lang="es-ES" sz="2500" dirty="0" smtClean="0"/>
              <a:t>”, fuerza de la Iglesia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68960"/>
            <a:ext cx="3911838" cy="341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2503035" cy="3341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76389" y="5403006"/>
            <a:ext cx="684076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</a:rPr>
              <a:t>Lutero nunca pudo criticar este aspecto de la Iglesia</a:t>
            </a:r>
            <a:endParaRPr lang="es-E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8566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ES" sz="2200" b="1" dirty="0">
                <a:latin typeface="Bookman Old Style" pitchFamily="18" charset="0"/>
              </a:rPr>
              <a:t>Con lo santos participamos </a:t>
            </a:r>
            <a:r>
              <a:rPr lang="es-ES" sz="2200" b="1" dirty="0" smtClean="0"/>
              <a:t>de</a:t>
            </a:r>
            <a:endParaRPr lang="es-ES" sz="2200" b="1" dirty="0"/>
          </a:p>
          <a:p>
            <a:r>
              <a:rPr lang="es-ES" sz="3400" dirty="0" smtClean="0"/>
              <a:t>•</a:t>
            </a:r>
            <a:r>
              <a:rPr lang="es-ES" sz="3200" dirty="0" smtClean="0"/>
              <a:t>Los Papas que, sobre todo a partir de </a:t>
            </a:r>
            <a:r>
              <a:rPr lang="es-ES" sz="3200" b="1" dirty="0" smtClean="0"/>
              <a:t>Juan Pablo II </a:t>
            </a:r>
            <a:r>
              <a:rPr lang="es-ES" sz="3200" dirty="0" smtClean="0"/>
              <a:t>y de los últimos </a:t>
            </a:r>
            <a:r>
              <a:rPr lang="es-ES" sz="3200" b="1" dirty="0" smtClean="0"/>
              <a:t>documentos eclesiales,</a:t>
            </a:r>
            <a:r>
              <a:rPr lang="es-ES" sz="3200" dirty="0" smtClean="0"/>
              <a:t> hablan con frecuencia de </a:t>
            </a:r>
            <a:r>
              <a:rPr lang="es-ES" sz="3200" i="1" u="sng" dirty="0" smtClean="0"/>
              <a:t>enfermos y temas de salud</a:t>
            </a:r>
            <a:r>
              <a:rPr lang="es-ES" sz="3200" dirty="0" smtClean="0"/>
              <a:t>.</a:t>
            </a:r>
            <a:endParaRPr lang="es-ES" sz="3200" b="1" i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4127245" cy="359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3"/>
            <a:ext cx="3265580" cy="244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16" y="4869160"/>
            <a:ext cx="2900893" cy="188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7408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2913" y="0"/>
            <a:ext cx="9144000" cy="200054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ES" sz="2200" b="1" dirty="0">
                <a:latin typeface="Bookman Old Style" pitchFamily="18" charset="0"/>
              </a:rPr>
              <a:t>Con lo santos participamos de</a:t>
            </a:r>
          </a:p>
          <a:p>
            <a:r>
              <a:rPr lang="es-ES" sz="3400" dirty="0" smtClean="0"/>
              <a:t>•</a:t>
            </a:r>
            <a:r>
              <a:rPr lang="es-ES" sz="3400" b="1" dirty="0" smtClean="0"/>
              <a:t>Papa Francisco que </a:t>
            </a:r>
            <a:r>
              <a:rPr lang="es-ES" sz="3400" dirty="0" smtClean="0"/>
              <a:t>con sus actitudes humanas y </a:t>
            </a:r>
            <a:r>
              <a:rPr lang="es-ES" sz="3400" dirty="0" err="1" smtClean="0"/>
              <a:t>humanizantes</a:t>
            </a:r>
            <a:r>
              <a:rPr lang="es-ES" sz="3400" dirty="0" smtClean="0"/>
              <a:t> para con los pobres y enfermos arrastra y conmueve al mundo: </a:t>
            </a:r>
            <a:r>
              <a:rPr lang="es-ES" sz="2200" dirty="0" smtClean="0"/>
              <a:t>es la </a:t>
            </a:r>
            <a:r>
              <a:rPr lang="es-ES" sz="3400" i="1" u="sng" dirty="0" smtClean="0"/>
              <a:t>iglesia </a:t>
            </a:r>
            <a:r>
              <a:rPr lang="es-ES" sz="3400" i="1" u="sng" dirty="0" err="1" smtClean="0"/>
              <a:t>sanante</a:t>
            </a:r>
            <a:r>
              <a:rPr lang="es-ES" sz="3400" dirty="0" smtClean="0"/>
              <a:t> </a:t>
            </a:r>
          </a:p>
        </p:txBody>
      </p:sp>
      <p:sp>
        <p:nvSpPr>
          <p:cNvPr id="3" name="2 Elipse"/>
          <p:cNvSpPr/>
          <p:nvPr/>
        </p:nvSpPr>
        <p:spPr>
          <a:xfrm>
            <a:off x="3995936" y="2055624"/>
            <a:ext cx="5148064" cy="439771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b="1" dirty="0" smtClean="0">
                <a:solidFill>
                  <a:srgbClr val="FF0000"/>
                </a:solidFill>
              </a:rPr>
              <a:t>“La Iglesia ha </a:t>
            </a:r>
          </a:p>
          <a:p>
            <a:pPr algn="ctr"/>
            <a:r>
              <a:rPr lang="es-ES" sz="3000" b="1" dirty="0" smtClean="0">
                <a:solidFill>
                  <a:srgbClr val="FF0000"/>
                </a:solidFill>
              </a:rPr>
              <a:t>siempre considerado la asistencia a los enfermos parte integrante de su misión”</a:t>
            </a:r>
          </a:p>
          <a:p>
            <a:pPr algn="ctr"/>
            <a:r>
              <a:rPr lang="es-ES" sz="3000" b="1" dirty="0" smtClean="0">
                <a:solidFill>
                  <a:schemeClr val="bg1"/>
                </a:solidFill>
              </a:rPr>
              <a:t>ANGELUS 8 febrero de 2015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78" y="3177627"/>
            <a:ext cx="3622708" cy="2153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923" y="2055624"/>
            <a:ext cx="5307803" cy="439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6997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Con los 360 santos</a:t>
            </a:r>
            <a:b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la Pastoral de la </a:t>
            </a:r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Salud</a:t>
            </a:r>
            <a:b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toma vida</a:t>
            </a:r>
            <a:endParaRPr lang="es-E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525963"/>
          </a:xfrm>
          <a:solidFill>
            <a:schemeClr val="bg2">
              <a:lumMod val="50000"/>
            </a:schemeClr>
          </a:solidFill>
        </p:spPr>
        <p:txBody>
          <a:bodyPr>
            <a:normAutofit fontScale="92500"/>
          </a:bodyPr>
          <a:lstStyle/>
          <a:p>
            <a:r>
              <a:rPr lang="es-ES" sz="4000" b="1" dirty="0" smtClean="0">
                <a:latin typeface="Batang" pitchFamily="18" charset="-127"/>
                <a:ea typeface="Batang" pitchFamily="18" charset="-127"/>
              </a:rPr>
              <a:t>Acción </a:t>
            </a:r>
            <a:r>
              <a:rPr lang="es-ES" sz="4000" b="1" dirty="0">
                <a:latin typeface="Batang" pitchFamily="18" charset="-127"/>
                <a:ea typeface="Batang" pitchFamily="18" charset="-127"/>
              </a:rPr>
              <a:t>de todo el </a:t>
            </a:r>
            <a:r>
              <a:rPr lang="es-ES" sz="4000" b="1" dirty="0">
                <a:latin typeface="Bodoni MT Black" pitchFamily="18" charset="0"/>
                <a:ea typeface="Batang" pitchFamily="18" charset="-127"/>
              </a:rPr>
              <a:t>pueblo</a:t>
            </a:r>
            <a:r>
              <a:rPr lang="es-ES" sz="4000" b="1" dirty="0">
                <a:latin typeface="Batang" pitchFamily="18" charset="-127"/>
                <a:ea typeface="Batang" pitchFamily="18" charset="-127"/>
              </a:rPr>
              <a:t> de Dios comprometido en </a:t>
            </a:r>
            <a:r>
              <a:rPr lang="es-ES" sz="4000" b="1" dirty="0" smtClean="0">
                <a:latin typeface="Batang" pitchFamily="18" charset="-127"/>
                <a:ea typeface="Batang" pitchFamily="18" charset="-127"/>
              </a:rPr>
              <a:t>PROMOVER, CELEBRAR, DEFENDER y CUIDAR la</a:t>
            </a:r>
          </a:p>
          <a:p>
            <a:pPr algn="ctr"/>
            <a:r>
              <a:rPr lang="es-ES" sz="4000" b="1" dirty="0" smtClean="0">
                <a:latin typeface="Bodoni MT Black" pitchFamily="18" charset="0"/>
                <a:ea typeface="Batang" pitchFamily="18" charset="-127"/>
              </a:rPr>
              <a:t>VIDA </a:t>
            </a:r>
          </a:p>
          <a:p>
            <a:r>
              <a:rPr lang="es-ES" sz="4000" b="1" dirty="0" smtClean="0">
                <a:latin typeface="Batang" pitchFamily="18" charset="-127"/>
                <a:ea typeface="Batang" pitchFamily="18" charset="-127"/>
              </a:rPr>
              <a:t>Haciendo </a:t>
            </a:r>
            <a:r>
              <a:rPr lang="es-ES" sz="4000" b="1" dirty="0">
                <a:latin typeface="Batang" pitchFamily="18" charset="-127"/>
                <a:ea typeface="Batang" pitchFamily="18" charset="-127"/>
              </a:rPr>
              <a:t>presente la misión liberadora y salvífica de </a:t>
            </a:r>
            <a:r>
              <a:rPr lang="es-ES" sz="4000" b="1" dirty="0">
                <a:latin typeface="Bodoni MT Black" pitchFamily="18" charset="0"/>
                <a:ea typeface="Batang" pitchFamily="18" charset="-127"/>
              </a:rPr>
              <a:t>Jesús</a:t>
            </a:r>
            <a:r>
              <a:rPr lang="es-ES" sz="4000" b="1" dirty="0">
                <a:latin typeface="Batang" pitchFamily="18" charset="-127"/>
                <a:ea typeface="Batang" pitchFamily="18" charset="-127"/>
              </a:rPr>
              <a:t> en el mundo de la </a:t>
            </a:r>
            <a:r>
              <a:rPr lang="es-ES" sz="4000" b="1" dirty="0" smtClean="0">
                <a:latin typeface="Bodoni MT Black" pitchFamily="18" charset="0"/>
                <a:ea typeface="Batang" pitchFamily="18" charset="-127"/>
              </a:rPr>
              <a:t>SALUD </a:t>
            </a:r>
            <a:endParaRPr lang="es-ES" sz="4000" dirty="0">
              <a:latin typeface="Bodoni MT Black" pitchFamily="18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774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592</Words>
  <Application>Microsoft Office PowerPoint</Application>
  <PresentationFormat>Presentación en pantalla (4:3)</PresentationFormat>
  <Paragraphs>66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Los Santos de la Salud al cuidado de la vida Tesoro y milagro de la Iglesia</vt:lpstr>
      <vt:lpstr>Presentación de PowerPoint</vt:lpstr>
      <vt:lpstr>Motivarse interiormente a leerlos</vt:lpstr>
      <vt:lpstr>¡Mucho  más! Como cristianos participamos de los santos de la caridad, lo más precioso en la historia del bien </vt:lpstr>
      <vt:lpstr>Presentación de PowerPoint</vt:lpstr>
      <vt:lpstr>Presentación de PowerPoint</vt:lpstr>
      <vt:lpstr>Presentación de PowerPoint</vt:lpstr>
      <vt:lpstr>Presentación de PowerPoint</vt:lpstr>
      <vt:lpstr>Con los 360 santos la Pastoral de la Salud toma vida</vt:lpstr>
      <vt:lpstr>Presentación de PowerPoint</vt:lpstr>
      <vt:lpstr>1) Me hacen VIBRAR y sentir bueno, me hacen llorar de conmoción</vt:lpstr>
      <vt:lpstr>2) Me atraen, me impulsan, me dan fuerza,  me MOTIVAN con su energía  humana y divina</vt:lpstr>
      <vt:lpstr>3) Me enseñan y me iluminan la vida en su fin de SERVIR Y SANAR</vt:lpstr>
      <vt:lpstr>¿Quienes son? 160/360</vt:lpstr>
      <vt:lpstr>Presentación de PowerPoint</vt:lpstr>
      <vt:lpstr>Presentación de PowerPoint</vt:lpstr>
      <vt:lpstr>¡Gracias ! y saquen provecho leyendo a los santos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Santos de la Salud y del cuidado de la vida</dc:title>
  <dc:creator>Pietro</dc:creator>
  <cp:lastModifiedBy>Pietro</cp:lastModifiedBy>
  <cp:revision>41</cp:revision>
  <dcterms:created xsi:type="dcterms:W3CDTF">2015-08-30T13:40:27Z</dcterms:created>
  <dcterms:modified xsi:type="dcterms:W3CDTF">2015-10-22T14:24:37Z</dcterms:modified>
</cp:coreProperties>
</file>