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56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5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01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51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6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22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3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24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71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58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1B60-0573-49FA-95F7-374B71AA2AEC}" type="datetimeFigureOut">
              <a:rPr lang="es-ES" smtClean="0"/>
              <a:t>02/08/2015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D4A9-CE29-4DF3-9A47-46731C2EF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8424936" cy="52565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ES" sz="3000" b="1" dirty="0"/>
              <a:t>Obispado San Bernardo – HPSB – Fundes</a:t>
            </a:r>
            <a:r>
              <a:rPr lang="es-ES" sz="3000" dirty="0"/>
              <a:t/>
            </a:r>
            <a:br>
              <a:rPr lang="es-ES" sz="3000" dirty="0"/>
            </a:br>
            <a:r>
              <a:rPr lang="es-ES" sz="3000" b="1" dirty="0"/>
              <a:t>Gobernación Maipo – Municipalidad San </a:t>
            </a:r>
            <a:r>
              <a:rPr lang="es-ES" sz="3000" b="1" dirty="0" smtClean="0"/>
              <a:t>Bernardo</a:t>
            </a:r>
            <a:br>
              <a:rPr lang="es-ES" sz="3000" b="1" dirty="0" smtClean="0"/>
            </a:br>
            <a:r>
              <a:rPr lang="es-ES" sz="3000" b="1" dirty="0"/>
              <a:t/>
            </a:r>
            <a:br>
              <a:rPr lang="es-ES" sz="3000" b="1" dirty="0"/>
            </a:br>
            <a:r>
              <a:rPr lang="es-ES" i="1" dirty="0" smtClean="0"/>
              <a:t>II ENCUENTRO</a:t>
            </a:r>
            <a:r>
              <a:rPr lang="es-ES" dirty="0"/>
              <a:t/>
            </a:r>
            <a:br>
              <a:rPr lang="es-ES" dirty="0"/>
            </a:br>
            <a:r>
              <a:rPr lang="es-ES" sz="3700" dirty="0"/>
              <a:t> ABUSO DE MENORES Y AMBIENTE </a:t>
            </a:r>
            <a:r>
              <a:rPr lang="es-ES" sz="3700" dirty="0" smtClean="0"/>
              <a:t>SANO</a:t>
            </a:r>
            <a:br>
              <a:rPr lang="es-ES" sz="3700" dirty="0" smtClean="0"/>
            </a:br>
            <a:r>
              <a:rPr lang="es-ES" i="1" dirty="0" smtClean="0"/>
              <a:t>2015</a:t>
            </a:r>
            <a:r>
              <a:rPr lang="es-ES" dirty="0"/>
              <a:t/>
            </a:r>
            <a:br>
              <a:rPr lang="es-ES" dirty="0"/>
            </a:b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 de menores con síndrome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traumático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5733256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300" b="1" dirty="0" smtClean="0"/>
              <a:t>P. Pietro Dr. </a:t>
            </a:r>
            <a:r>
              <a:rPr lang="es-ES" sz="2300" b="1" dirty="0" err="1" smtClean="0"/>
              <a:t>Magliozzi</a:t>
            </a:r>
            <a:r>
              <a:rPr lang="es-ES" sz="2300" b="1" dirty="0" smtClean="0"/>
              <a:t> </a:t>
            </a:r>
            <a:r>
              <a:rPr lang="es-ES" sz="2300" b="1" dirty="0" err="1" smtClean="0"/>
              <a:t>m.i</a:t>
            </a:r>
            <a:r>
              <a:rPr lang="es-ES" sz="2300" b="1" dirty="0" smtClean="0"/>
              <a:t>.</a:t>
            </a:r>
          </a:p>
          <a:p>
            <a:pPr algn="ctr"/>
            <a:r>
              <a:rPr lang="es-ES" dirty="0" smtClean="0"/>
              <a:t>3 </a:t>
            </a:r>
            <a:r>
              <a:rPr lang="es-ES" dirty="0"/>
              <a:t>de agosto de 2015 </a:t>
            </a:r>
            <a:r>
              <a:rPr lang="es-ES" dirty="0" smtClean="0"/>
              <a:t> - San Bernardo</a:t>
            </a:r>
            <a:endParaRPr lang="es-ES" dirty="0"/>
          </a:p>
          <a:p>
            <a:pPr algn="ctr"/>
            <a:r>
              <a:rPr lang="es-ES" dirty="0"/>
              <a:t>Lugar: sala </a:t>
            </a:r>
            <a:r>
              <a:rPr lang="es-ES" i="1" dirty="0"/>
              <a:t>Nemesio Antúnez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49530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80369"/>
            <a:ext cx="2843808" cy="190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4710112" cy="1143000"/>
          </a:xfrm>
        </p:spPr>
        <p:txBody>
          <a:bodyPr>
            <a:normAutofit fontScale="90000"/>
          </a:bodyPr>
          <a:lstStyle/>
          <a:p>
            <a:r>
              <a:rPr lang="es-ES" b="1" i="1" dirty="0" smtClean="0"/>
              <a:t>DIFICULTADES</a:t>
            </a:r>
            <a:r>
              <a:rPr lang="es-ES" dirty="0" smtClean="0"/>
              <a:t> EN EL </a:t>
            </a:r>
            <a:br>
              <a:rPr lang="es-ES" dirty="0" smtClean="0"/>
            </a:br>
            <a:r>
              <a:rPr lang="es-ES" dirty="0" smtClean="0"/>
              <a:t>TRATAMIENTO SPTE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b="1" i="1" dirty="0" smtClean="0"/>
              <a:t>OBSTACULOS</a:t>
            </a:r>
          </a:p>
          <a:p>
            <a:pPr lvl="1"/>
            <a:r>
              <a:rPr lang="es-ES" dirty="0" smtClean="0"/>
              <a:t>Evitación del tema por vergüenza</a:t>
            </a:r>
          </a:p>
          <a:p>
            <a:pPr lvl="1"/>
            <a:r>
              <a:rPr lang="es-ES" dirty="0" smtClean="0"/>
              <a:t>Desconfianza en profesionales</a:t>
            </a:r>
          </a:p>
          <a:p>
            <a:r>
              <a:rPr lang="es-ES" dirty="0" smtClean="0"/>
              <a:t>ES </a:t>
            </a:r>
            <a:r>
              <a:rPr lang="es-ES" b="1" i="1" dirty="0" smtClean="0"/>
              <a:t>ESTIGMATIZAR</a:t>
            </a:r>
            <a:r>
              <a:rPr lang="es-ES" dirty="0" smtClean="0"/>
              <a:t> A VÍCTIMAS con diagnóstico</a:t>
            </a:r>
          </a:p>
          <a:p>
            <a:pPr lvl="1"/>
            <a:r>
              <a:rPr lang="es-ES" dirty="0" smtClean="0"/>
              <a:t>Se sienten etiquetadas, clasificadas o discriminadas, </a:t>
            </a:r>
            <a:r>
              <a:rPr lang="es-ES" dirty="0" err="1" smtClean="0"/>
              <a:t>guetizadas</a:t>
            </a:r>
            <a:r>
              <a:rPr lang="es-ES" dirty="0" smtClean="0"/>
              <a:t> como víctima, cliente</a:t>
            </a:r>
          </a:p>
          <a:p>
            <a:pPr lvl="1"/>
            <a:r>
              <a:rPr lang="es-ES" dirty="0" smtClean="0"/>
              <a:t>Se aíslan, y no participan o abandonan el tratamiento</a:t>
            </a:r>
          </a:p>
          <a:p>
            <a:r>
              <a:rPr lang="es-ES" dirty="0" smtClean="0"/>
              <a:t>ES PARTIR DE LO </a:t>
            </a:r>
            <a:r>
              <a:rPr lang="es-ES" b="1" i="1" dirty="0" smtClean="0"/>
              <a:t>NEGATIVO</a:t>
            </a:r>
            <a:r>
              <a:rPr lang="es-ES" dirty="0" smtClean="0"/>
              <a:t> (</a:t>
            </a:r>
            <a:r>
              <a:rPr lang="es-ES" dirty="0" err="1" smtClean="0"/>
              <a:t>Patogenético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3836"/>
            <a:ext cx="4433888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TRATAMIENTO PARA UN</a:t>
            </a:r>
            <a:br>
              <a:rPr lang="es-ES" dirty="0" smtClean="0"/>
            </a:br>
            <a:r>
              <a:rPr lang="es-ES" b="1" dirty="0" smtClean="0"/>
              <a:t>SUJETO </a:t>
            </a:r>
            <a:r>
              <a:rPr lang="es-ES" dirty="0" smtClean="0"/>
              <a:t>POSITIVO, SANO Y FELIZ</a:t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b="1" dirty="0" smtClean="0"/>
              <a:t>AMBIENTE</a:t>
            </a:r>
            <a:r>
              <a:rPr lang="es-ES" dirty="0" smtClean="0"/>
              <a:t> SANO Y SEGURO, SALUTOGENÉTICO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708920"/>
            <a:ext cx="8686800" cy="34172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Camino de </a:t>
            </a:r>
            <a:r>
              <a:rPr lang="es-ES" b="1" dirty="0" smtClean="0">
                <a:latin typeface="Bookman Old Style" pitchFamily="18" charset="0"/>
              </a:rPr>
              <a:t>humanización</a:t>
            </a:r>
            <a:r>
              <a:rPr lang="es-ES" dirty="0" smtClean="0"/>
              <a:t> o sanación integral</a:t>
            </a:r>
          </a:p>
          <a:p>
            <a:endParaRPr lang="es-ES" b="1" i="1" dirty="0" smtClean="0">
              <a:latin typeface="Bookman Old Style" pitchFamily="18" charset="0"/>
            </a:endParaRPr>
          </a:p>
          <a:p>
            <a:r>
              <a:rPr lang="es-ES" b="1" i="1" dirty="0" smtClean="0">
                <a:latin typeface="Bookman Old Style" pitchFamily="18" charset="0"/>
              </a:rPr>
              <a:t>4 caminos:</a:t>
            </a:r>
          </a:p>
          <a:p>
            <a:r>
              <a:rPr lang="es-ES" dirty="0" smtClean="0">
                <a:latin typeface="Bookman Old Style" pitchFamily="18" charset="0"/>
              </a:rPr>
              <a:t>RELACIÓN</a:t>
            </a:r>
          </a:p>
          <a:p>
            <a:r>
              <a:rPr lang="es-ES" dirty="0" smtClean="0">
                <a:latin typeface="Bookman Old Style" pitchFamily="18" charset="0"/>
              </a:rPr>
              <a:t>INTEGRALIDAD</a:t>
            </a:r>
          </a:p>
          <a:p>
            <a:r>
              <a:rPr lang="es-ES" dirty="0" smtClean="0">
                <a:latin typeface="Bookman Old Style" pitchFamily="18" charset="0"/>
              </a:rPr>
              <a:t>DINAMISMO</a:t>
            </a:r>
          </a:p>
          <a:p>
            <a:r>
              <a:rPr lang="es-ES" dirty="0" smtClean="0">
                <a:latin typeface="Bookman Old Style" pitchFamily="18" charset="0"/>
              </a:rPr>
              <a:t>UNICIDAD</a:t>
            </a:r>
            <a:endParaRPr lang="es-ES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09398"/>
            <a:ext cx="5436096" cy="354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1⁰ TRATAMIENTO AL SUJETO:</a:t>
            </a:r>
            <a:br>
              <a:rPr lang="es-ES" dirty="0" smtClean="0"/>
            </a:br>
            <a:r>
              <a:rPr lang="es-ES" b="1" dirty="0" smtClean="0">
                <a:latin typeface="Bookman Old Style" pitchFamily="18" charset="0"/>
              </a:rPr>
              <a:t>RELACIÓN</a:t>
            </a:r>
            <a:endParaRPr lang="es-ES" b="1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65104"/>
          </a:xfrm>
        </p:spPr>
        <p:txBody>
          <a:bodyPr>
            <a:normAutofit/>
          </a:bodyPr>
          <a:lstStyle/>
          <a:p>
            <a:r>
              <a:rPr lang="es-ES" dirty="0" smtClean="0"/>
              <a:t>ARTE DE SANAR</a:t>
            </a:r>
          </a:p>
          <a:p>
            <a:r>
              <a:rPr lang="es-ES" dirty="0" smtClean="0"/>
              <a:t>RELACIONARSE CON QUIEN ME SANA</a:t>
            </a:r>
          </a:p>
          <a:p>
            <a:r>
              <a:rPr lang="es-ES" dirty="0" smtClean="0"/>
              <a:t>RELACIONARSE CON EL TIEMPO</a:t>
            </a:r>
          </a:p>
          <a:p>
            <a:r>
              <a:rPr lang="es-ES" dirty="0" smtClean="0"/>
              <a:t>RELACIONARSE CON CRISTO MÉDICO, CON DIOS TRINIDAD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0" y="1700808"/>
            <a:ext cx="350755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1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2⁰ </a:t>
            </a:r>
            <a:r>
              <a:rPr lang="es-ES" dirty="0"/>
              <a:t>TRATAMIENTO </a:t>
            </a:r>
            <a:r>
              <a:rPr lang="es-ES" dirty="0" smtClean="0"/>
              <a:t>AL SUJETO: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 smtClean="0">
                <a:latin typeface="Bookman Old Style" pitchFamily="18" charset="0"/>
              </a:rPr>
              <a:t>INTEGRALIDAD</a:t>
            </a:r>
            <a:endParaRPr lang="es-ES" b="1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PIRÁMIDE EMBRIO TEOLÓGICA (8 niveles)</a:t>
            </a:r>
          </a:p>
          <a:p>
            <a:pPr lvl="1"/>
            <a:r>
              <a:rPr lang="es-ES" dirty="0" smtClean="0"/>
              <a:t>Ken </a:t>
            </a:r>
            <a:r>
              <a:rPr lang="es-ES" dirty="0" err="1" smtClean="0"/>
              <a:t>Wilber</a:t>
            </a:r>
            <a:endParaRPr lang="es-ES" dirty="0" smtClean="0"/>
          </a:p>
          <a:p>
            <a:pPr lvl="1"/>
            <a:r>
              <a:rPr lang="es-ES" dirty="0" smtClean="0"/>
              <a:t>Cristianismo integral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77879"/>
            <a:ext cx="549099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99" y="2204864"/>
            <a:ext cx="4794100" cy="46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3⁰ </a:t>
            </a:r>
            <a:r>
              <a:rPr lang="es-ES" dirty="0"/>
              <a:t>TRATAMIENTO </a:t>
            </a:r>
            <a:r>
              <a:rPr lang="es-ES" dirty="0" smtClean="0"/>
              <a:t>AL SUJETO: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 smtClean="0">
                <a:latin typeface="Bookman Old Style" pitchFamily="18" charset="0"/>
              </a:rPr>
              <a:t>DINAMISMO</a:t>
            </a:r>
            <a:endParaRPr lang="es-ES" b="1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ESPIRITUALIDAD SANANTE DE LA PERSONA</a:t>
            </a:r>
          </a:p>
          <a:p>
            <a:pPr lvl="1"/>
            <a:r>
              <a:rPr lang="es-ES" dirty="0" smtClean="0"/>
              <a:t>VÍA NEGATIVA</a:t>
            </a:r>
          </a:p>
          <a:p>
            <a:pPr lvl="1"/>
            <a:r>
              <a:rPr lang="es-ES" dirty="0" smtClean="0"/>
              <a:t>VÍA DEL VACÍO</a:t>
            </a:r>
          </a:p>
          <a:p>
            <a:pPr lvl="1"/>
            <a:r>
              <a:rPr lang="es-ES" dirty="0" smtClean="0"/>
              <a:t>VÍA POSITIVA</a:t>
            </a:r>
          </a:p>
          <a:p>
            <a:r>
              <a:rPr lang="es-ES" dirty="0" smtClean="0"/>
              <a:t>BÚSQUEDA DE LA SEMEJANZA</a:t>
            </a:r>
          </a:p>
          <a:p>
            <a:pPr lvl="1"/>
            <a:r>
              <a:rPr lang="es-ES" dirty="0" smtClean="0"/>
              <a:t>Dios LLÉNAME</a:t>
            </a:r>
          </a:p>
          <a:p>
            <a:pPr lvl="1"/>
            <a:r>
              <a:rPr lang="es-ES" dirty="0" smtClean="0"/>
              <a:t>Dios LIBÉRAME</a:t>
            </a:r>
          </a:p>
          <a:p>
            <a:pPr lvl="1"/>
            <a:r>
              <a:rPr lang="es-ES" dirty="0" smtClean="0"/>
              <a:t>Dios LÍMPIAME</a:t>
            </a:r>
          </a:p>
          <a:p>
            <a:pPr lvl="1"/>
            <a:r>
              <a:rPr lang="es-ES" dirty="0" smtClean="0"/>
              <a:t>Dios </a:t>
            </a:r>
            <a:r>
              <a:rPr lang="es-ES" dirty="0"/>
              <a:t>DIVINIZAME</a:t>
            </a:r>
          </a:p>
        </p:txBody>
      </p:sp>
    </p:spTree>
    <p:extLst>
      <p:ext uri="{BB962C8B-B14F-4D97-AF65-F5344CB8AC3E}">
        <p14:creationId xmlns:p14="http://schemas.microsoft.com/office/powerpoint/2010/main" val="16496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4⁰ </a:t>
            </a:r>
            <a:r>
              <a:rPr lang="es-ES" dirty="0"/>
              <a:t>TRATAMIENTO </a:t>
            </a:r>
            <a:r>
              <a:rPr lang="es-ES" dirty="0" smtClean="0"/>
              <a:t>AL SUJETO: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 smtClean="0">
                <a:latin typeface="Bookman Old Style" pitchFamily="18" charset="0"/>
              </a:rPr>
              <a:t>UNICIDAD</a:t>
            </a:r>
            <a:endParaRPr lang="es-ES" b="1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PERSONALIZAR EL BIEN</a:t>
            </a:r>
          </a:p>
          <a:p>
            <a:pPr lvl="1"/>
            <a:r>
              <a:rPr lang="es-ES" dirty="0" smtClean="0"/>
              <a:t>Búsqueda de mi esencia externa</a:t>
            </a:r>
          </a:p>
          <a:p>
            <a:pPr lvl="1"/>
            <a:r>
              <a:rPr lang="es-ES" dirty="0" smtClean="0"/>
              <a:t>Búsqueda de mi vivir interior – mi ser interior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62325"/>
            <a:ext cx="3829681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925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CONCLUSIÓN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sobre la emergencia “abusos”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IDEOLOGÍA DE UNA CULTURA DE MUERTE</a:t>
            </a:r>
          </a:p>
          <a:p>
            <a:pPr lvl="1"/>
            <a:r>
              <a:rPr lang="es-ES" sz="3500" b="1" u="sng" smtClean="0"/>
              <a:t>Condena</a:t>
            </a:r>
            <a:r>
              <a:rPr lang="es-ES" sz="3500" smtClean="0"/>
              <a:t> </a:t>
            </a:r>
            <a:r>
              <a:rPr lang="es-ES" sz="3500" smtClean="0"/>
              <a:t>moralista</a:t>
            </a:r>
            <a:endParaRPr lang="es-ES" sz="3500" dirty="0"/>
          </a:p>
          <a:p>
            <a:pPr lvl="1"/>
            <a:r>
              <a:rPr lang="es-ES" sz="3500" dirty="0" smtClean="0"/>
              <a:t>Instrumentaliza el fenómeno para </a:t>
            </a:r>
            <a:r>
              <a:rPr lang="es-ES" sz="3500" b="1" u="sng" dirty="0" smtClean="0"/>
              <a:t>escándalos</a:t>
            </a:r>
            <a:r>
              <a:rPr lang="es-ES" sz="3500" dirty="0" smtClean="0"/>
              <a:t> ideológicos</a:t>
            </a:r>
          </a:p>
          <a:p>
            <a:pPr lvl="1"/>
            <a:r>
              <a:rPr lang="es-ES" sz="3500" b="1" dirty="0" smtClean="0"/>
              <a:t>Efecto</a:t>
            </a:r>
            <a:r>
              <a:rPr lang="es-ES" sz="3500" dirty="0" smtClean="0"/>
              <a:t>: mantiene el problema o lo empeora</a:t>
            </a:r>
            <a:endParaRPr lang="es-ES" sz="35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  <a:solidFill>
            <a:srgbClr val="00B050"/>
          </a:solidFill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CULTURA DE VIDA Y SALUD </a:t>
            </a:r>
            <a:r>
              <a:rPr lang="es-ES" dirty="0" smtClean="0"/>
              <a:t>(pastoral de la salud)</a:t>
            </a:r>
          </a:p>
          <a:p>
            <a:pPr lvl="1"/>
            <a:r>
              <a:rPr lang="es-ES" sz="3200" dirty="0" smtClean="0"/>
              <a:t>Hacer </a:t>
            </a:r>
            <a:r>
              <a:rPr lang="es-ES" sz="3200" b="1" u="sng" dirty="0" smtClean="0"/>
              <a:t>charlas</a:t>
            </a:r>
            <a:r>
              <a:rPr lang="es-ES" sz="3200" dirty="0" smtClean="0"/>
              <a:t> de preparación al tema</a:t>
            </a:r>
          </a:p>
          <a:p>
            <a:pPr lvl="1"/>
            <a:r>
              <a:rPr lang="es-ES" sz="3200" dirty="0" smtClean="0"/>
              <a:t>Tener en cada escuela y parroquia un equipo  de </a:t>
            </a:r>
            <a:r>
              <a:rPr lang="es-ES" sz="3200" b="1" u="sng" dirty="0" smtClean="0"/>
              <a:t>expertos</a:t>
            </a:r>
            <a:r>
              <a:rPr lang="es-ES" sz="3200" dirty="0" smtClean="0"/>
              <a:t> sobre abusos</a:t>
            </a:r>
          </a:p>
          <a:p>
            <a:pPr lvl="1"/>
            <a:r>
              <a:rPr lang="es-ES" sz="3200" dirty="0" smtClean="0"/>
              <a:t>Tener </a:t>
            </a:r>
            <a:r>
              <a:rPr lang="es-ES" sz="3200" b="1" u="sng" dirty="0" smtClean="0"/>
              <a:t>centros de sanación</a:t>
            </a:r>
            <a:endParaRPr lang="es-ES" sz="3200" b="1" u="sng" dirty="0"/>
          </a:p>
        </p:txBody>
      </p:sp>
    </p:spTree>
    <p:extLst>
      <p:ext uri="{BB962C8B-B14F-4D97-AF65-F5344CB8AC3E}">
        <p14:creationId xmlns:p14="http://schemas.microsoft.com/office/powerpoint/2010/main" val="13158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CONCLUSIÓN:</a:t>
            </a:r>
            <a:endParaRPr lang="es-E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71" y="1484784"/>
            <a:ext cx="359595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5724128" y="2852936"/>
            <a:ext cx="3419872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800" dirty="0">
                <a:solidFill>
                  <a:srgbClr val="FF0000"/>
                </a:solidFill>
                <a:latin typeface="French Script MT" pitchFamily="66" charset="0"/>
              </a:rPr>
              <a:t>G</a:t>
            </a:r>
            <a:r>
              <a:rPr lang="es-ES" sz="7800" dirty="0" smtClean="0">
                <a:solidFill>
                  <a:srgbClr val="FF0000"/>
                </a:solidFill>
                <a:latin typeface="French Script MT" pitchFamily="66" charset="0"/>
              </a:rPr>
              <a:t>racias</a:t>
            </a:r>
            <a:endParaRPr lang="es-ES" sz="78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s-ES" dirty="0" smtClean="0"/>
              <a:t>¿Por qué un </a:t>
            </a:r>
            <a:r>
              <a:rPr lang="es-ES" b="1" dirty="0" smtClean="0"/>
              <a:t>tratamiento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i="1" dirty="0" smtClean="0"/>
              <a:t>Para prevenir </a:t>
            </a:r>
            <a:r>
              <a:rPr lang="es-ES" b="1" i="1" dirty="0" smtClean="0"/>
              <a:t>un </a:t>
            </a:r>
            <a:r>
              <a:rPr lang="es-ES" b="1" i="1" dirty="0" smtClean="0"/>
              <a:t>SPTE:</a:t>
            </a:r>
          </a:p>
          <a:p>
            <a:r>
              <a:rPr lang="es-ES" dirty="0" smtClean="0"/>
              <a:t>Depresión (3*), ansiedad generalizada, violencia (3*)</a:t>
            </a:r>
          </a:p>
          <a:p>
            <a:r>
              <a:rPr lang="es-ES" dirty="0" smtClean="0"/>
              <a:t>Abuso de alcohol  (4*), drogas, </a:t>
            </a:r>
            <a:r>
              <a:rPr lang="es-ES" sz="2400" dirty="0" smtClean="0"/>
              <a:t>trastorno id. genero</a:t>
            </a:r>
          </a:p>
          <a:p>
            <a:r>
              <a:rPr lang="es-ES" dirty="0" smtClean="0"/>
              <a:t>Somatizaciones, enfermedades</a:t>
            </a:r>
          </a:p>
          <a:p>
            <a:r>
              <a:rPr lang="es-ES" dirty="0" smtClean="0"/>
              <a:t>Trastorno de adaptación social</a:t>
            </a:r>
          </a:p>
          <a:p>
            <a:pPr lvl="1"/>
            <a:r>
              <a:rPr lang="es-ES" dirty="0" smtClean="0"/>
              <a:t>Hiperactividad, </a:t>
            </a:r>
            <a:r>
              <a:rPr lang="es-ES" dirty="0" smtClean="0"/>
              <a:t>Asperger</a:t>
            </a:r>
            <a:r>
              <a:rPr lang="es-ES" dirty="0" smtClean="0"/>
              <a:t>, problemas de atención, concentración, memoria</a:t>
            </a:r>
          </a:p>
          <a:p>
            <a:r>
              <a:rPr lang="es-ES" dirty="0" smtClean="0"/>
              <a:t>Disociación de personalidad</a:t>
            </a:r>
          </a:p>
          <a:p>
            <a:r>
              <a:rPr lang="es-ES" dirty="0" smtClean="0"/>
              <a:t>Suicidio juvenil (2*)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51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0297"/>
            <a:ext cx="8229600" cy="939017"/>
          </a:xfrm>
          <a:solidFill>
            <a:srgbClr val="FFFF00"/>
          </a:solidFill>
        </p:spPr>
        <p:txBody>
          <a:bodyPr/>
          <a:lstStyle/>
          <a:p>
            <a:r>
              <a:rPr lang="es-ES" dirty="0" smtClean="0"/>
              <a:t>¿Qué o quién trato?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4649132" cy="5544616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A un </a:t>
            </a:r>
            <a:r>
              <a:rPr lang="es-ES" b="1" dirty="0" smtClean="0"/>
              <a:t>SPTE (síndrome post-traumático de estrés), </a:t>
            </a:r>
            <a:r>
              <a:rPr lang="es-ES" dirty="0" smtClean="0"/>
              <a:t>una patología, un trastorno</a:t>
            </a:r>
          </a:p>
          <a:p>
            <a:pPr lvl="1"/>
            <a:r>
              <a:rPr lang="es-ES" dirty="0" smtClean="0"/>
              <a:t>2.936.000 casos en EE.UU. En 1992</a:t>
            </a:r>
            <a:endParaRPr lang="es-ES" dirty="0"/>
          </a:p>
          <a:p>
            <a:pPr lvl="1"/>
            <a:endParaRPr lang="es-ES" dirty="0" smtClean="0"/>
          </a:p>
          <a:p>
            <a:r>
              <a:rPr lang="es-ES" dirty="0" smtClean="0"/>
              <a:t>O a un </a:t>
            </a:r>
            <a:r>
              <a:rPr lang="es-ES" b="1" dirty="0" smtClean="0"/>
              <a:t>sujeto-persona</a:t>
            </a:r>
            <a:r>
              <a:rPr lang="es-ES" dirty="0" smtClean="0"/>
              <a:t>, un niño, víctima de un trauma</a:t>
            </a:r>
          </a:p>
          <a:p>
            <a:pPr lvl="1"/>
            <a:r>
              <a:rPr lang="es-ES" dirty="0" smtClean="0"/>
              <a:t>Como militares post-guerra, mujeres estupradas, post aborto, post violencia de la pareja, personas secuestradas, post tortura, post campo de concentración, víctimas post calamidad natural, post accidente, post violencia ciudadana,…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00" y="908720"/>
            <a:ext cx="4046587" cy="269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79" y="4653137"/>
            <a:ext cx="4089021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9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5554960" cy="666936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/>
              <a:t>SI ES UN </a:t>
            </a:r>
            <a:r>
              <a:rPr lang="es-ES" b="1" dirty="0" smtClean="0"/>
              <a:t>SPTE</a:t>
            </a:r>
          </a:p>
          <a:p>
            <a:pPr lvl="1"/>
            <a:r>
              <a:rPr lang="es-ES" i="1" u="sng" dirty="0" smtClean="0"/>
              <a:t>4 Tratamientos de superficie</a:t>
            </a:r>
            <a:r>
              <a:rPr lang="es-ES" dirty="0" smtClean="0"/>
              <a:t>: biológico (fármacos), </a:t>
            </a:r>
            <a:r>
              <a:rPr lang="es-ES" dirty="0" err="1" smtClean="0"/>
              <a:t>psico</a:t>
            </a:r>
            <a:r>
              <a:rPr lang="es-ES" dirty="0" smtClean="0"/>
              <a:t>-terapéutico, social (de grupo), artístico</a:t>
            </a:r>
          </a:p>
          <a:p>
            <a:pPr lvl="1"/>
            <a:r>
              <a:rPr lang="es-ES" i="1" u="sng" dirty="0" smtClean="0"/>
              <a:t>4 Tratamientos de profundidad</a:t>
            </a:r>
            <a:r>
              <a:rPr lang="es-ES" dirty="0" smtClean="0"/>
              <a:t>: antropológico, ético, espiritual, religioso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algn="ctr"/>
            <a:r>
              <a:rPr lang="es-ES" dirty="0" smtClean="0"/>
              <a:t>SI ES UNA </a:t>
            </a:r>
            <a:r>
              <a:rPr lang="es-ES" b="1" dirty="0" smtClean="0"/>
              <a:t>PERSONA</a:t>
            </a:r>
          </a:p>
          <a:p>
            <a:pPr lvl="1"/>
            <a:r>
              <a:rPr lang="es-ES" i="1" u="sng" dirty="0" smtClean="0"/>
              <a:t>Tratamiento de humanización del sujeto</a:t>
            </a:r>
            <a:r>
              <a:rPr lang="es-ES" dirty="0" smtClean="0"/>
              <a:t> (</a:t>
            </a:r>
            <a:r>
              <a:rPr lang="es-ES" i="1" dirty="0" smtClean="0"/>
              <a:t>RIDU: </a:t>
            </a:r>
            <a:r>
              <a:rPr lang="es-ES" dirty="0" smtClean="0"/>
              <a:t>relacional, integral, dinamismo, unicidad)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6160"/>
            <a:ext cx="3131840" cy="31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91" y="476672"/>
            <a:ext cx="323201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 TRATAMIENTOS DEL </a:t>
            </a:r>
            <a:r>
              <a:rPr lang="es-ES" b="1" dirty="0" smtClean="0"/>
              <a:t>SPTE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29114"/>
            <a:ext cx="8229600" cy="514024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b="1" dirty="0"/>
              <a:t>1-BIOLÓGICO</a:t>
            </a:r>
            <a:r>
              <a:rPr lang="es-ES" dirty="0"/>
              <a:t> - Objetivos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BDZ, </a:t>
            </a:r>
            <a:r>
              <a:rPr lang="es-ES" dirty="0" smtClean="0"/>
              <a:t>alcohol</a:t>
            </a:r>
            <a:endParaRPr lang="es-ES" dirty="0" smtClean="0"/>
          </a:p>
          <a:p>
            <a:pPr lvl="1"/>
            <a:r>
              <a:rPr lang="es-ES" dirty="0" err="1" smtClean="0"/>
              <a:t>Propanololo</a:t>
            </a:r>
            <a:endParaRPr lang="es-ES" dirty="0" smtClean="0"/>
          </a:p>
          <a:p>
            <a:pPr lvl="1"/>
            <a:r>
              <a:rPr lang="es-ES" dirty="0" err="1" smtClean="0"/>
              <a:t>Fluoxetina</a:t>
            </a:r>
            <a:endParaRPr lang="es-ES" dirty="0" smtClean="0"/>
          </a:p>
          <a:p>
            <a:pPr lvl="1"/>
            <a:r>
              <a:rPr lang="es-ES" dirty="0" err="1" smtClean="0"/>
              <a:t>Clonidina</a:t>
            </a:r>
            <a:r>
              <a:rPr lang="es-ES" dirty="0" smtClean="0"/>
              <a:t>, </a:t>
            </a:r>
            <a:r>
              <a:rPr lang="es-ES" dirty="0" err="1" smtClean="0"/>
              <a:t>Carbamazepina</a:t>
            </a:r>
            <a:endParaRPr lang="es-ES" dirty="0" smtClean="0"/>
          </a:p>
          <a:p>
            <a:pPr lvl="2"/>
            <a:r>
              <a:rPr lang="es-ES" dirty="0" smtClean="0"/>
              <a:t>Flores de Bach</a:t>
            </a:r>
          </a:p>
          <a:p>
            <a:pPr lvl="2"/>
            <a:r>
              <a:rPr lang="es-ES" dirty="0" err="1" smtClean="0"/>
              <a:t>Sintergética</a:t>
            </a:r>
            <a:endParaRPr lang="es-ES" dirty="0" smtClean="0"/>
          </a:p>
          <a:p>
            <a:pPr lvl="2"/>
            <a:r>
              <a:rPr lang="es-ES" dirty="0" err="1" smtClean="0"/>
              <a:t>Feldenkreis</a:t>
            </a:r>
            <a:endParaRPr lang="es-ES" dirty="0"/>
          </a:p>
          <a:p>
            <a:pPr lvl="2"/>
            <a:r>
              <a:rPr lang="es-ES" dirty="0" err="1" smtClean="0"/>
              <a:t>Hakomi</a:t>
            </a:r>
            <a:endParaRPr lang="es-ES" dirty="0" smtClean="0"/>
          </a:p>
          <a:p>
            <a:pPr lvl="2"/>
            <a:r>
              <a:rPr lang="es-ES" dirty="0" err="1" smtClean="0"/>
              <a:t>Tecnica</a:t>
            </a:r>
            <a:r>
              <a:rPr lang="es-ES" dirty="0" smtClean="0"/>
              <a:t> Alexander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556792"/>
            <a:ext cx="39338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25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92166" cy="1143000"/>
          </a:xfrm>
        </p:spPr>
        <p:txBody>
          <a:bodyPr>
            <a:normAutofit fontScale="90000"/>
          </a:bodyPr>
          <a:lstStyle/>
          <a:p>
            <a:r>
              <a:rPr lang="es-ES" sz="3300" dirty="0" smtClean="0"/>
              <a:t>Tratamiento SPTE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2- </a:t>
            </a:r>
            <a:r>
              <a:rPr lang="es-ES" b="1" dirty="0" err="1" smtClean="0"/>
              <a:t>Psico</a:t>
            </a:r>
            <a:r>
              <a:rPr lang="es-ES" b="1" dirty="0" smtClean="0"/>
              <a:t>-terapia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b="1" dirty="0" smtClean="0"/>
              <a:t>Objetivos</a:t>
            </a:r>
            <a:r>
              <a:rPr lang="es-ES" b="1" dirty="0"/>
              <a:t>:</a:t>
            </a:r>
          </a:p>
          <a:p>
            <a:r>
              <a:rPr lang="es-ES" sz="2800" dirty="0" smtClean="0"/>
              <a:t>5 FASES DE TRATAMIENTO</a:t>
            </a:r>
          </a:p>
          <a:p>
            <a:r>
              <a:rPr lang="es-ES" b="1" dirty="0" smtClean="0"/>
              <a:t>Prevención:…</a:t>
            </a:r>
          </a:p>
          <a:p>
            <a:r>
              <a:rPr lang="es-ES" b="1" dirty="0" smtClean="0"/>
              <a:t>Tratamiento</a:t>
            </a:r>
            <a:r>
              <a:rPr lang="es-ES" dirty="0" smtClean="0"/>
              <a:t> EN FASE AGUDA</a:t>
            </a:r>
          </a:p>
          <a:p>
            <a:pPr lvl="1"/>
            <a:r>
              <a:rPr lang="es-ES" i="1" u="sng" dirty="0" smtClean="0"/>
              <a:t>Descendente</a:t>
            </a:r>
            <a:r>
              <a:rPr lang="es-ES" dirty="0" smtClean="0"/>
              <a:t> (</a:t>
            </a:r>
            <a:r>
              <a:rPr lang="es-ES" dirty="0" err="1" smtClean="0"/>
              <a:t>counselling</a:t>
            </a:r>
            <a:r>
              <a:rPr lang="es-ES" dirty="0" smtClean="0"/>
              <a:t>, </a:t>
            </a:r>
            <a:r>
              <a:rPr lang="es-ES" dirty="0" err="1" smtClean="0"/>
              <a:t>debriefing</a:t>
            </a:r>
            <a:r>
              <a:rPr lang="es-ES" dirty="0" smtClean="0"/>
              <a:t>, </a:t>
            </a:r>
            <a:r>
              <a:rPr lang="es-ES" dirty="0" err="1" smtClean="0"/>
              <a:t>flooding</a:t>
            </a:r>
            <a:r>
              <a:rPr lang="es-ES" dirty="0" smtClean="0"/>
              <a:t>, hipnosis,…)</a:t>
            </a:r>
          </a:p>
          <a:p>
            <a:pPr lvl="1"/>
            <a:r>
              <a:rPr lang="es-ES" i="1" u="sng" dirty="0" smtClean="0"/>
              <a:t>Ascendente</a:t>
            </a:r>
            <a:r>
              <a:rPr lang="es-ES" dirty="0" smtClean="0"/>
              <a:t> (relajación,  ejercicios físicos, TRP, THTP…)</a:t>
            </a:r>
          </a:p>
          <a:p>
            <a:r>
              <a:rPr lang="es-ES" b="1" dirty="0"/>
              <a:t>Tratamiento</a:t>
            </a:r>
            <a:r>
              <a:rPr lang="es-ES" dirty="0"/>
              <a:t> EN </a:t>
            </a:r>
            <a:r>
              <a:rPr lang="es-ES" dirty="0" smtClean="0"/>
              <a:t>FASE CRÓNICA</a:t>
            </a:r>
          </a:p>
          <a:p>
            <a:pPr lvl="1"/>
            <a:r>
              <a:rPr lang="es-ES" i="1" u="sng" dirty="0" smtClean="0"/>
              <a:t>Descendente</a:t>
            </a:r>
            <a:endParaRPr lang="es-ES" dirty="0" smtClean="0"/>
          </a:p>
          <a:p>
            <a:pPr lvl="1"/>
            <a:r>
              <a:rPr lang="es-ES" i="1" u="sng" dirty="0" smtClean="0"/>
              <a:t>Ascendente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66" y="28988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b="1" dirty="0"/>
              <a:t>Tratamiento</a:t>
            </a:r>
            <a:r>
              <a:rPr lang="es-ES" dirty="0"/>
              <a:t> EN FASE </a:t>
            </a:r>
            <a:r>
              <a:rPr lang="es-ES" dirty="0" smtClean="0"/>
              <a:t>CRÓNICA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507288" cy="60486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DESCENDENTE</a:t>
            </a:r>
          </a:p>
          <a:p>
            <a:pPr lvl="1"/>
            <a:r>
              <a:rPr lang="es-ES" dirty="0" smtClean="0"/>
              <a:t>Cognitiva </a:t>
            </a:r>
            <a:r>
              <a:rPr lang="es-ES" sz="2300" dirty="0" smtClean="0"/>
              <a:t>(reestructuración cognitiva, role </a:t>
            </a:r>
            <a:r>
              <a:rPr lang="es-ES" sz="2300" dirty="0" err="1" smtClean="0"/>
              <a:t>playing</a:t>
            </a:r>
            <a:r>
              <a:rPr lang="es-ES" sz="2300" dirty="0" smtClean="0"/>
              <a:t>, condicionamiento </a:t>
            </a:r>
            <a:r>
              <a:rPr lang="es-ES" sz="2300" dirty="0" err="1" smtClean="0"/>
              <a:t>covert</a:t>
            </a:r>
            <a:r>
              <a:rPr lang="es-ES" sz="2300" dirty="0" smtClean="0"/>
              <a:t>)</a:t>
            </a:r>
          </a:p>
          <a:p>
            <a:pPr lvl="1"/>
            <a:r>
              <a:rPr lang="es-ES" dirty="0"/>
              <a:t>C</a:t>
            </a:r>
            <a:r>
              <a:rPr lang="es-ES" dirty="0" smtClean="0"/>
              <a:t>omportamental</a:t>
            </a:r>
            <a:r>
              <a:rPr lang="es-ES" dirty="0"/>
              <a:t>, </a:t>
            </a:r>
            <a:endParaRPr lang="es-ES" dirty="0" smtClean="0"/>
          </a:p>
          <a:p>
            <a:pPr lvl="1"/>
            <a:r>
              <a:rPr lang="es-ES" dirty="0" smtClean="0"/>
              <a:t>PNL</a:t>
            </a:r>
          </a:p>
          <a:p>
            <a:pPr lvl="1"/>
            <a:r>
              <a:rPr lang="es-ES" dirty="0" smtClean="0"/>
              <a:t>Humanista (Rogers),</a:t>
            </a:r>
          </a:p>
          <a:p>
            <a:pPr lvl="1"/>
            <a:r>
              <a:rPr lang="es-ES" dirty="0" smtClean="0"/>
              <a:t>Gestalt</a:t>
            </a:r>
          </a:p>
          <a:p>
            <a:pPr lvl="1"/>
            <a:r>
              <a:rPr lang="es-ES" dirty="0" smtClean="0"/>
              <a:t>Meditación,</a:t>
            </a:r>
          </a:p>
          <a:p>
            <a:pPr lvl="1"/>
            <a:r>
              <a:rPr lang="es-ES" dirty="0" smtClean="0"/>
              <a:t>Dinámica (Freud)</a:t>
            </a:r>
          </a:p>
          <a:p>
            <a:r>
              <a:rPr lang="es-ES" dirty="0" smtClean="0"/>
              <a:t>ASCENDENTE</a:t>
            </a:r>
          </a:p>
          <a:p>
            <a:pPr lvl="1"/>
            <a:r>
              <a:rPr lang="es-ES" dirty="0"/>
              <a:t>EMDR (1990 F. </a:t>
            </a:r>
            <a:r>
              <a:rPr lang="es-ES" dirty="0" err="1"/>
              <a:t>Shapiro</a:t>
            </a:r>
            <a:r>
              <a:rPr lang="es-ES" dirty="0"/>
              <a:t>), </a:t>
            </a:r>
            <a:r>
              <a:rPr lang="es-ES" dirty="0" err="1"/>
              <a:t>Biofeedback</a:t>
            </a:r>
            <a:r>
              <a:rPr lang="es-ES" dirty="0"/>
              <a:t> (</a:t>
            </a:r>
            <a:r>
              <a:rPr lang="es-ES" dirty="0" smtClean="0"/>
              <a:t>1989), Sensorio motriz (2006 P. Ogden) TRP proceso de descarga del trauma (2010 D. </a:t>
            </a:r>
            <a:r>
              <a:rPr lang="es-ES" dirty="0" err="1" smtClean="0"/>
              <a:t>Berceli</a:t>
            </a:r>
            <a:r>
              <a:rPr lang="es-ES" dirty="0" smtClean="0"/>
              <a:t>) </a:t>
            </a:r>
          </a:p>
          <a:p>
            <a:pPr lvl="1"/>
            <a:r>
              <a:rPr lang="es-ES" dirty="0" err="1" smtClean="0"/>
              <a:t>Orgonoterapia</a:t>
            </a:r>
            <a:r>
              <a:rPr lang="es-ES" dirty="0" smtClean="0"/>
              <a:t> (1940 Reich) Bioenergética (1950 Alexander) </a:t>
            </a:r>
            <a:r>
              <a:rPr lang="es-ES" dirty="0" err="1" smtClean="0"/>
              <a:t>Core</a:t>
            </a:r>
            <a:r>
              <a:rPr lang="es-ES" dirty="0" smtClean="0"/>
              <a:t> energético (1970 John </a:t>
            </a:r>
            <a:r>
              <a:rPr lang="es-ES" dirty="0" err="1" smtClean="0"/>
              <a:t>Pierakkos</a:t>
            </a:r>
            <a:r>
              <a:rPr lang="es-ES" dirty="0" smtClean="0"/>
              <a:t>) Respiración </a:t>
            </a:r>
            <a:r>
              <a:rPr lang="es-ES" dirty="0" err="1" smtClean="0"/>
              <a:t>holotrópica</a:t>
            </a:r>
            <a:r>
              <a:rPr lang="es-ES" dirty="0" smtClean="0"/>
              <a:t> (1970 S. </a:t>
            </a:r>
            <a:r>
              <a:rPr lang="es-ES" dirty="0" err="1" smtClean="0"/>
              <a:t>Grraaf</a:t>
            </a:r>
            <a:r>
              <a:rPr lang="es-ES" dirty="0" smtClean="0"/>
              <a:t>) Terapia campo de pensamiento (1970 R. </a:t>
            </a:r>
            <a:r>
              <a:rPr lang="es-ES" dirty="0" err="1" smtClean="0"/>
              <a:t>Callahan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568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TRATAMIENTOS SPTE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dirty="0" smtClean="0"/>
              <a:t>3) SOCIAL</a:t>
            </a:r>
          </a:p>
          <a:p>
            <a:pPr lvl="1"/>
            <a:r>
              <a:rPr lang="es-ES" dirty="0" smtClean="0"/>
              <a:t>Psicoterapia de grupo, </a:t>
            </a:r>
          </a:p>
          <a:p>
            <a:pPr lvl="1"/>
            <a:r>
              <a:rPr lang="es-ES" sz="2600" dirty="0"/>
              <a:t>G</a:t>
            </a:r>
            <a:r>
              <a:rPr lang="es-ES" sz="2600" dirty="0" smtClean="0"/>
              <a:t>rupos de mutua ayuda,</a:t>
            </a:r>
          </a:p>
          <a:p>
            <a:pPr lvl="1"/>
            <a:r>
              <a:rPr lang="es-ES" dirty="0" smtClean="0"/>
              <a:t>Ceremonia memorial</a:t>
            </a:r>
          </a:p>
          <a:p>
            <a:pPr algn="ctr"/>
            <a:r>
              <a:rPr lang="es-ES" b="1" dirty="0" smtClean="0"/>
              <a:t>4) ARTÍSTICO</a:t>
            </a:r>
          </a:p>
          <a:p>
            <a:pPr lvl="1"/>
            <a:r>
              <a:rPr lang="es-ES" dirty="0" smtClean="0"/>
              <a:t>Musicoterapia</a:t>
            </a:r>
          </a:p>
          <a:p>
            <a:pPr lvl="1"/>
            <a:r>
              <a:rPr lang="es-ES" dirty="0" smtClean="0"/>
              <a:t>Dibujo-terapia</a:t>
            </a:r>
          </a:p>
          <a:p>
            <a:pPr lvl="1"/>
            <a:r>
              <a:rPr lang="es-ES" dirty="0" smtClean="0"/>
              <a:t>Teatro</a:t>
            </a:r>
          </a:p>
          <a:p>
            <a:pPr lvl="1"/>
            <a:r>
              <a:rPr lang="es-ES" dirty="0" err="1" smtClean="0"/>
              <a:t>Biodanza</a:t>
            </a:r>
            <a:r>
              <a:rPr lang="es-ES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89" y="1052736"/>
            <a:ext cx="476330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8539"/>
            <a:ext cx="4134660" cy="259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18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es-ES" dirty="0" smtClean="0"/>
              <a:t>TRATAMIENTOS SPTE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6059016" cy="51845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dirty="0" smtClean="0"/>
              <a:t>5 y 6) ANTROPOLÓGICO Y ÉTICO</a:t>
            </a:r>
          </a:p>
          <a:p>
            <a:pPr lvl="1"/>
            <a:r>
              <a:rPr lang="es-ES" dirty="0" smtClean="0"/>
              <a:t>Símbolos, </a:t>
            </a:r>
          </a:p>
          <a:p>
            <a:pPr lvl="1"/>
            <a:r>
              <a:rPr lang="es-ES" dirty="0" smtClean="0"/>
              <a:t>Ritos</a:t>
            </a:r>
          </a:p>
          <a:p>
            <a:pPr lvl="1"/>
            <a:endParaRPr lang="es-ES" dirty="0" smtClean="0"/>
          </a:p>
          <a:p>
            <a:pPr algn="ctr"/>
            <a:r>
              <a:rPr lang="es-ES" b="1" dirty="0" smtClean="0"/>
              <a:t>7 y 8) ESPIRITUAL Y RELIGIOSO </a:t>
            </a:r>
          </a:p>
          <a:p>
            <a:pPr algn="ctr"/>
            <a:r>
              <a:rPr lang="es-ES" dirty="0" smtClean="0"/>
              <a:t>(pastoral)</a:t>
            </a:r>
          </a:p>
          <a:p>
            <a:pPr lvl="1"/>
            <a:r>
              <a:rPr lang="es-ES" dirty="0" smtClean="0"/>
              <a:t>Meditación guiada</a:t>
            </a:r>
          </a:p>
          <a:p>
            <a:pPr lvl="1"/>
            <a:r>
              <a:rPr lang="es-ES" dirty="0" smtClean="0"/>
              <a:t>Musicoterapia religiosa</a:t>
            </a:r>
          </a:p>
          <a:p>
            <a:pPr lvl="1"/>
            <a:r>
              <a:rPr lang="es-ES" dirty="0" smtClean="0"/>
              <a:t>icono-terapia</a:t>
            </a:r>
          </a:p>
          <a:p>
            <a:pPr lvl="1"/>
            <a:r>
              <a:rPr lang="es-ES" dirty="0"/>
              <a:t>Perdón y Confesión</a:t>
            </a:r>
            <a:endParaRPr lang="es-ES" dirty="0" smtClean="0"/>
          </a:p>
          <a:p>
            <a:pPr lvl="1"/>
            <a:r>
              <a:rPr lang="es-ES" dirty="0" smtClean="0"/>
              <a:t>Liturgias y ritos religiosos</a:t>
            </a:r>
          </a:p>
          <a:p>
            <a:pPr lvl="1"/>
            <a:r>
              <a:rPr lang="es-ES" dirty="0" smtClean="0"/>
              <a:t>Oración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09144"/>
            <a:ext cx="2627785" cy="394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5" cy="308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5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659</Words>
  <Application>Microsoft Office PowerPoint</Application>
  <PresentationFormat>Presentación en pantalla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Obispado San Bernardo – HPSB – Fundes Gobernación Maipo – Municipalidad San Bernardo  II ENCUENTRO  ABUSO DE MENORES Y AMBIENTE SANO 2015 Tratamiento integral de menores con síndrome post traumático</vt:lpstr>
      <vt:lpstr>¿Por qué un tratamiento?</vt:lpstr>
      <vt:lpstr>¿Qué o quién trato?</vt:lpstr>
      <vt:lpstr>Presentación de PowerPoint</vt:lpstr>
      <vt:lpstr>8 TRATAMIENTOS DEL SPTE</vt:lpstr>
      <vt:lpstr>Tratamiento SPTE  2- Psico-terapia</vt:lpstr>
      <vt:lpstr>Tratamiento EN FASE CRÓNICA</vt:lpstr>
      <vt:lpstr>TRATAMIENTOS SPTE</vt:lpstr>
      <vt:lpstr>TRATAMIENTOS SPTE</vt:lpstr>
      <vt:lpstr>DIFICULTADES EN EL  TRATAMIENTO SPTE</vt:lpstr>
      <vt:lpstr>TRATAMIENTO PARA UN SUJETO POSITIVO, SANO Y FELIZ y AMBIENTE SANO Y SEGURO, SALUTOGENÉTICO</vt:lpstr>
      <vt:lpstr>1⁰ TRATAMIENTO AL SUJETO: RELACIÓN</vt:lpstr>
      <vt:lpstr>2⁰ TRATAMIENTO AL SUJETO: INTEGRALIDAD</vt:lpstr>
      <vt:lpstr>3⁰ TRATAMIENTO AL SUJETO: DINAMISMO</vt:lpstr>
      <vt:lpstr>4⁰ TRATAMIENTO AL SUJETO: UNICIDAD</vt:lpstr>
      <vt:lpstr>CONCLUSIÓN sobre la emergencia “abusos”</vt:lpstr>
      <vt:lpstr>CONCLUSIÓN: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Obispado San Bernardo – HPSB – Fundes Gobernación Maipo – Municipalidad San Bernardo II ENCUENTRO - 2015  ABUSO DE MENORES Y AMBIENTE SANO Tratamiento psico-pastoral de síndrome post traumática en menores y en abusadores</dc:title>
  <dc:creator>Pietro</dc:creator>
  <cp:lastModifiedBy>Pietro</cp:lastModifiedBy>
  <cp:revision>27</cp:revision>
  <dcterms:created xsi:type="dcterms:W3CDTF">2015-07-13T19:27:59Z</dcterms:created>
  <dcterms:modified xsi:type="dcterms:W3CDTF">2015-08-02T21:40:42Z</dcterms:modified>
</cp:coreProperties>
</file>